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5.xml" ContentType="application/vnd.openxmlformats-officedocument.presentationml.tags+xml"/>
  <Override PartName="/ppt/notesSlides/notesSlide28.xml" ContentType="application/vnd.openxmlformats-officedocument.presentationml.notesSlide+xml"/>
  <Override PartName="/ppt/tags/tag16.xml" ContentType="application/vnd.openxmlformats-officedocument.presentationml.tags+xml"/>
  <Override PartName="/ppt/notesSlides/notesSlide29.xml" ContentType="application/vnd.openxmlformats-officedocument.presentationml.notesSlide+xml"/>
  <Override PartName="/ppt/tags/tag1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87" r:id="rId2"/>
    <p:sldId id="288" r:id="rId3"/>
    <p:sldId id="310" r:id="rId4"/>
    <p:sldId id="289" r:id="rId5"/>
    <p:sldId id="305" r:id="rId6"/>
    <p:sldId id="314" r:id="rId7"/>
    <p:sldId id="291" r:id="rId8"/>
    <p:sldId id="290" r:id="rId9"/>
    <p:sldId id="333" r:id="rId10"/>
    <p:sldId id="335" r:id="rId11"/>
    <p:sldId id="336" r:id="rId12"/>
    <p:sldId id="312" r:id="rId13"/>
    <p:sldId id="316" r:id="rId14"/>
    <p:sldId id="309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27" r:id="rId27"/>
    <p:sldId id="328" r:id="rId28"/>
    <p:sldId id="331" r:id="rId29"/>
    <p:sldId id="332" r:id="rId30"/>
    <p:sldId id="334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06" r:id="rId39"/>
    <p:sldId id="307" r:id="rId40"/>
    <p:sldId id="308" r:id="rId41"/>
    <p:sldId id="326" r:id="rId42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963" autoAdjust="0"/>
  </p:normalViewPr>
  <p:slideViewPr>
    <p:cSldViewPr>
      <p:cViewPr varScale="1">
        <p:scale>
          <a:sx n="41" d="100"/>
          <a:sy n="41" d="100"/>
        </p:scale>
        <p:origin x="1184" y="20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40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297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38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10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647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066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273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120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2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574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886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836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172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616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156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035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80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53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5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3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4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05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48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144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30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2"/>
          <p:cNvSpPr>
            <a:spLocks noGrp="1"/>
          </p:cNvSpPr>
          <p:nvPr>
            <p:ph type="pic" sz="quarter" idx="11"/>
          </p:nvPr>
        </p:nvSpPr>
        <p:spPr>
          <a:xfrm rot="19473986">
            <a:off x="1119313" y="1342178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2"/>
          </p:nvPr>
        </p:nvSpPr>
        <p:spPr>
          <a:xfrm rot="19473986">
            <a:off x="1978733" y="1342178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13"/>
          </p:nvPr>
        </p:nvSpPr>
        <p:spPr>
          <a:xfrm rot="19473986">
            <a:off x="3035374" y="1355884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4"/>
          </p:nvPr>
        </p:nvSpPr>
        <p:spPr>
          <a:xfrm rot="19473986">
            <a:off x="5178947" y="1356181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5"/>
          </p:nvPr>
        </p:nvSpPr>
        <p:spPr>
          <a:xfrm rot="19473986">
            <a:off x="6326275" y="1356477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13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-1285025" y="-1360794"/>
            <a:ext cx="2247901" cy="2065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lang="zh-CN" altLang="en-US" sz="600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2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0.00324 L -0.0681 -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2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0.00324 L -0.0681 -0.003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2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54167E-6 -0.00325 L -0.0681 -0.003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2000" autoRev="1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45833E-6 -0.00324 L -0.0681 -0.0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2000" autoRev="1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38889E-6 -0.00324 L -0.06806 -0.003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216310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265271" y="520316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7910/DVN/YDEPUT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pyimagesearch.com/wp-content/uploads/2017/09/mobilenet_depthwise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5.jpe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4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.png"/><Relationship Id="rId5" Type="http://schemas.openxmlformats.org/officeDocument/2006/relationships/tags" Target="../tags/tag10.xml"/><Relationship Id="rId10" Type="http://schemas.openxmlformats.org/officeDocument/2006/relationships/image" Target="../media/image2.png"/><Relationship Id="rId4" Type="http://schemas.openxmlformats.org/officeDocument/2006/relationships/tags" Target="../tags/tag9.xml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6192180" y="0"/>
            <a:ext cx="2124236" cy="3616660"/>
          </a:xfrm>
          <a:prstGeom prst="rect">
            <a:avLst/>
          </a:prstGeom>
        </p:spPr>
      </p:pic>
      <p:sp>
        <p:nvSpPr>
          <p:cNvPr id="6" name="PA_文本框 6"/>
          <p:cNvSpPr txBox="1"/>
          <p:nvPr>
            <p:custDataLst>
              <p:tags r:id="rId2"/>
            </p:custDataLst>
          </p:nvPr>
        </p:nvSpPr>
        <p:spPr>
          <a:xfrm>
            <a:off x="1007604" y="1645740"/>
            <a:ext cx="4253087" cy="70076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AI CAR </a:t>
            </a:r>
            <a:r>
              <a:rPr lang="zh-CN" altLang="en-US" sz="3600" b="1" dirty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第三次展示</a:t>
            </a:r>
          </a:p>
        </p:txBody>
      </p:sp>
      <p:sp>
        <p:nvSpPr>
          <p:cNvPr id="7" name="PA_半闭框 7"/>
          <p:cNvSpPr/>
          <p:nvPr>
            <p:custDataLst>
              <p:tags r:id="rId3"/>
            </p:custDataLst>
          </p:nvPr>
        </p:nvSpPr>
        <p:spPr>
          <a:xfrm>
            <a:off x="971600" y="1543694"/>
            <a:ext cx="2124236" cy="972108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1361224" y="2617848"/>
            <a:ext cx="1720311" cy="12491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汇报人：</a:t>
            </a:r>
            <a:endParaRPr lang="en-US" altLang="zh-CN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陈洁婷  薛畅</a:t>
            </a:r>
            <a:endParaRPr lang="en-US" altLang="zh-CN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苏吉雅  张倩</a:t>
            </a:r>
            <a:endParaRPr lang="en-US" altLang="zh-CN" sz="1600" b="1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姚林丽    </a:t>
            </a:r>
          </a:p>
        </p:txBody>
      </p:sp>
      <p:sp>
        <p:nvSpPr>
          <p:cNvPr id="12" name="PA_半闭框 7"/>
          <p:cNvSpPr/>
          <p:nvPr>
            <p:custDataLst>
              <p:tags r:id="rId4"/>
            </p:custDataLst>
          </p:nvPr>
        </p:nvSpPr>
        <p:spPr>
          <a:xfrm flipH="1" flipV="1">
            <a:off x="4004320" y="1804106"/>
            <a:ext cx="1899828" cy="675692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说话人识别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DFFC2F-67F0-413A-A345-C890E0CBE72F}"/>
              </a:ext>
            </a:extLst>
          </p:cNvPr>
          <p:cNvSpPr/>
          <p:nvPr/>
        </p:nvSpPr>
        <p:spPr>
          <a:xfrm>
            <a:off x="791580" y="2220949"/>
            <a:ext cx="2366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GMM</a:t>
            </a:r>
            <a:r>
              <a:rPr lang="zh-CN" altLang="en-US" dirty="0"/>
              <a:t>高斯混合模型</a:t>
            </a:r>
            <a:endParaRPr lang="en-US" altLang="zh-CN" dirty="0"/>
          </a:p>
        </p:txBody>
      </p:sp>
      <p:sp>
        <p:nvSpPr>
          <p:cNvPr id="2" name="圆角矩形 1"/>
          <p:cNvSpPr/>
          <p:nvPr/>
        </p:nvSpPr>
        <p:spPr>
          <a:xfrm>
            <a:off x="3788295" y="778607"/>
            <a:ext cx="312730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BIC</a:t>
            </a:r>
            <a:r>
              <a:rPr kumimoji="1" lang="zh-CN" altLang="en-US" dirty="0"/>
              <a:t>贝叶斯信息准则确定核数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788295" y="3580656"/>
            <a:ext cx="3127305" cy="639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损失函数收敛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确定参数及隐含变量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788295" y="2158233"/>
            <a:ext cx="312730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 step</a:t>
            </a:r>
            <a:r>
              <a:rPr kumimoji="1" lang="zh-CN" altLang="en-US" dirty="0"/>
              <a:t> 期望步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788296" y="1502879"/>
            <a:ext cx="312730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参数初始化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788295" y="2808629"/>
            <a:ext cx="312730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 step</a:t>
            </a:r>
            <a:r>
              <a:rPr kumimoji="1" lang="zh-CN" altLang="en-US" dirty="0"/>
              <a:t> 最大化步</a:t>
            </a:r>
          </a:p>
        </p:txBody>
      </p:sp>
    </p:spTree>
    <p:extLst>
      <p:ext uri="{BB962C8B-B14F-4D97-AF65-F5344CB8AC3E}">
        <p14:creationId xmlns:p14="http://schemas.microsoft.com/office/powerpoint/2010/main" val="133991849"/>
      </p:ext>
    </p:extLst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说话人识别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2" y="1096380"/>
            <a:ext cx="6984776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对每个数字的不同音频加窗分帧、提取</a:t>
            </a:r>
            <a:r>
              <a:rPr lang="en-US" altLang="zh-CN" kern="100" dirty="0">
                <a:latin typeface="DengXian" charset="-122"/>
                <a:ea typeface="DengXian" charset="-122"/>
                <a:cs typeface="Times New Roman" charset="0"/>
              </a:rPr>
              <a:t>MFCC</a:t>
            </a:r>
            <a:r>
              <a:rPr lang="zh-CN" altLang="en-US" kern="100" dirty="0">
                <a:latin typeface="DengXian" charset="-122"/>
                <a:ea typeface="DengXian" charset="-122"/>
                <a:cs typeface="Times New Roman" charset="0"/>
              </a:rPr>
              <a:t>特征</a:t>
            </a:r>
            <a:endParaRPr lang="zh-CN" altLang="zh-CN" kern="100" dirty="0">
              <a:latin typeface="DengXian" charset="-122"/>
              <a:ea typeface="DengXian" charset="-122"/>
              <a:cs typeface="Times New Roman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以帧为单位投入</a:t>
            </a:r>
            <a:r>
              <a:rPr lang="en-US" altLang="zh-CN" kern="100" dirty="0">
                <a:latin typeface="DengXian" charset="-122"/>
                <a:ea typeface="DengXian" charset="-122"/>
                <a:cs typeface="Times New Roman" charset="0"/>
              </a:rPr>
              <a:t>GMM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中进行训练调参，每</a:t>
            </a:r>
            <a:r>
              <a:rPr lang="zh-CN" altLang="en-US" kern="100" dirty="0">
                <a:latin typeface="DengXian" charset="-122"/>
                <a:ea typeface="DengXian" charset="-122"/>
                <a:cs typeface="Times New Roman" charset="0"/>
              </a:rPr>
              <a:t>位说话人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得到一个</a:t>
            </a:r>
            <a:r>
              <a:rPr lang="en-US" altLang="zh-CN" kern="100" dirty="0">
                <a:latin typeface="DengXian" charset="-122"/>
                <a:ea typeface="DengXian" charset="-122"/>
                <a:cs typeface="Times New Roman" charset="0"/>
              </a:rPr>
              <a:t>GMM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模型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对于测试音频，也以帧为单位代入模型中，计算一帧属于某个数字的概率，根据概率事件的乘法原理，将每一帧算出的概率相乘，得到这段音频属于某个数字的概率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对</a:t>
            </a:r>
            <a:r>
              <a:rPr lang="zh-CN" altLang="en-US" kern="100" dirty="0">
                <a:latin typeface="DengXian" charset="-122"/>
                <a:ea typeface="DengXian" charset="-122"/>
                <a:cs typeface="Times New Roman" charset="0"/>
              </a:rPr>
              <a:t>三个说话人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重复这样的操作，比较选择出测试音频得到最大概率时对应的</a:t>
            </a:r>
            <a:r>
              <a:rPr lang="zh-CN" altLang="en-US" kern="100" dirty="0">
                <a:latin typeface="DengXian" charset="-122"/>
                <a:ea typeface="DengXian" charset="-122"/>
                <a:cs typeface="Times New Roman" charset="0"/>
              </a:rPr>
              <a:t>说话人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，即可得到预测值。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683094"/>
      </p:ext>
    </p:extLst>
  </p:cSld>
  <p:clrMapOvr>
    <a:masterClrMapping/>
  </p:clrMapOvr>
  <p:transition spd="med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765090" y="830918"/>
            <a:ext cx="0" cy="431417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29"/>
          <p:cNvGrpSpPr/>
          <p:nvPr/>
        </p:nvGrpSpPr>
        <p:grpSpPr bwMode="auto">
          <a:xfrm>
            <a:off x="4499992" y="1496834"/>
            <a:ext cx="550833" cy="55262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46"/>
          <p:cNvGrpSpPr/>
          <p:nvPr/>
        </p:nvGrpSpPr>
        <p:grpSpPr bwMode="auto">
          <a:xfrm>
            <a:off x="4499992" y="3643797"/>
            <a:ext cx="550833" cy="552620"/>
            <a:chOff x="2307521" y="2283162"/>
            <a:chExt cx="551398" cy="551398"/>
          </a:xfrm>
        </p:grpSpPr>
        <p:sp>
          <p:nvSpPr>
            <p:cNvPr id="48" name="矩形 47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五角星 48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68A5B7B-F671-437E-B2F6-25B97199548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小车根据环境音作出反应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Shape 2147">
            <a:extLst>
              <a:ext uri="{FF2B5EF4-FFF2-40B4-BE49-F238E27FC236}">
                <a16:creationId xmlns:a16="http://schemas.microsoft.com/office/drawing/2014/main" id="{900D4B46-1676-4109-B6F1-861F200FD22E}"/>
              </a:ext>
            </a:extLst>
          </p:cNvPr>
          <p:cNvSpPr/>
          <p:nvPr/>
        </p:nvSpPr>
        <p:spPr>
          <a:xfrm>
            <a:off x="1023088" y="1185035"/>
            <a:ext cx="1188132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34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Freeform 125">
            <a:extLst>
              <a:ext uri="{FF2B5EF4-FFF2-40B4-BE49-F238E27FC236}">
                <a16:creationId xmlns:a16="http://schemas.microsoft.com/office/drawing/2014/main" id="{6BAE26B7-3602-41FD-9D55-C4224CFB24BA}"/>
              </a:ext>
            </a:extLst>
          </p:cNvPr>
          <p:cNvSpPr>
            <a:spLocks noEditPoints="1"/>
          </p:cNvSpPr>
          <p:nvPr/>
        </p:nvSpPr>
        <p:spPr bwMode="auto">
          <a:xfrm>
            <a:off x="488107" y="1175613"/>
            <a:ext cx="419100" cy="402556"/>
          </a:xfrm>
          <a:custGeom>
            <a:avLst/>
            <a:gdLst>
              <a:gd name="T0" fmla="*/ 175 w 296"/>
              <a:gd name="T1" fmla="*/ 126 h 284"/>
              <a:gd name="T2" fmla="*/ 263 w 296"/>
              <a:gd name="T3" fmla="*/ 42 h 284"/>
              <a:gd name="T4" fmla="*/ 268 w 296"/>
              <a:gd name="T5" fmla="*/ 15 h 284"/>
              <a:gd name="T6" fmla="*/ 241 w 296"/>
              <a:gd name="T7" fmla="*/ 22 h 284"/>
              <a:gd name="T8" fmla="*/ 164 w 296"/>
              <a:gd name="T9" fmla="*/ 116 h 284"/>
              <a:gd name="T10" fmla="*/ 141 w 296"/>
              <a:gd name="T11" fmla="*/ 95 h 284"/>
              <a:gd name="T12" fmla="*/ 91 w 296"/>
              <a:gd name="T13" fmla="*/ 12 h 284"/>
              <a:gd name="T14" fmla="*/ 42 w 296"/>
              <a:gd name="T15" fmla="*/ 4 h 284"/>
              <a:gd name="T16" fmla="*/ 42 w 296"/>
              <a:gd name="T17" fmla="*/ 14 h 284"/>
              <a:gd name="T18" fmla="*/ 76 w 296"/>
              <a:gd name="T19" fmla="*/ 45 h 284"/>
              <a:gd name="T20" fmla="*/ 62 w 296"/>
              <a:gd name="T21" fmla="*/ 78 h 284"/>
              <a:gd name="T22" fmla="*/ 22 w 296"/>
              <a:gd name="T23" fmla="*/ 46 h 284"/>
              <a:gd name="T24" fmla="*/ 12 w 296"/>
              <a:gd name="T25" fmla="*/ 36 h 284"/>
              <a:gd name="T26" fmla="*/ 7 w 296"/>
              <a:gd name="T27" fmla="*/ 39 h 284"/>
              <a:gd name="T28" fmla="*/ 56 w 296"/>
              <a:gd name="T29" fmla="*/ 126 h 284"/>
              <a:gd name="T30" fmla="*/ 100 w 296"/>
              <a:gd name="T31" fmla="*/ 136 h 284"/>
              <a:gd name="T32" fmla="*/ 33 w 296"/>
              <a:gd name="T33" fmla="*/ 224 h 284"/>
              <a:gd name="T34" fmla="*/ 29 w 296"/>
              <a:gd name="T35" fmla="*/ 272 h 284"/>
              <a:gd name="T36" fmla="*/ 149 w 296"/>
              <a:gd name="T37" fmla="*/ 186 h 284"/>
              <a:gd name="T38" fmla="*/ 266 w 296"/>
              <a:gd name="T39" fmla="*/ 284 h 284"/>
              <a:gd name="T40" fmla="*/ 284 w 296"/>
              <a:gd name="T41" fmla="*/ 277 h 284"/>
              <a:gd name="T42" fmla="*/ 103 w 296"/>
              <a:gd name="T43" fmla="*/ 123 h 284"/>
              <a:gd name="T44" fmla="*/ 86 w 296"/>
              <a:gd name="T45" fmla="*/ 127 h 284"/>
              <a:gd name="T46" fmla="*/ 25 w 296"/>
              <a:gd name="T47" fmla="*/ 80 h 284"/>
              <a:gd name="T48" fmla="*/ 41 w 296"/>
              <a:gd name="T49" fmla="*/ 80 h 284"/>
              <a:gd name="T50" fmla="*/ 84 w 296"/>
              <a:gd name="T51" fmla="*/ 80 h 284"/>
              <a:gd name="T52" fmla="*/ 58 w 296"/>
              <a:gd name="T53" fmla="*/ 11 h 284"/>
              <a:gd name="T54" fmla="*/ 122 w 296"/>
              <a:gd name="T55" fmla="*/ 59 h 284"/>
              <a:gd name="T56" fmla="*/ 128 w 296"/>
              <a:gd name="T57" fmla="*/ 100 h 284"/>
              <a:gd name="T58" fmla="*/ 144 w 296"/>
              <a:gd name="T59" fmla="*/ 112 h 284"/>
              <a:gd name="T60" fmla="*/ 152 w 296"/>
              <a:gd name="T61" fmla="*/ 129 h 284"/>
              <a:gd name="T62" fmla="*/ 108 w 296"/>
              <a:gd name="T63" fmla="*/ 127 h 284"/>
              <a:gd name="T64" fmla="*/ 103 w 296"/>
              <a:gd name="T65" fmla="*/ 123 h 284"/>
              <a:gd name="T66" fmla="*/ 36 w 296"/>
              <a:gd name="T67" fmla="*/ 264 h 284"/>
              <a:gd name="T68" fmla="*/ 42 w 296"/>
              <a:gd name="T69" fmla="*/ 232 h 284"/>
              <a:gd name="T70" fmla="*/ 150 w 296"/>
              <a:gd name="T71" fmla="*/ 141 h 284"/>
              <a:gd name="T72" fmla="*/ 145 w 296"/>
              <a:gd name="T73" fmla="*/ 173 h 284"/>
              <a:gd name="T74" fmla="*/ 276 w 296"/>
              <a:gd name="T75" fmla="*/ 269 h 284"/>
              <a:gd name="T76" fmla="*/ 241 w 296"/>
              <a:gd name="T77" fmla="*/ 261 h 284"/>
              <a:gd name="T78" fmla="*/ 162 w 296"/>
              <a:gd name="T79" fmla="*/ 139 h 284"/>
              <a:gd name="T80" fmla="*/ 268 w 296"/>
              <a:gd name="T81" fmla="*/ 23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6" h="284">
                <a:moveTo>
                  <a:pt x="276" y="226"/>
                </a:moveTo>
                <a:cubicBezTo>
                  <a:pt x="175" y="126"/>
                  <a:pt x="175" y="126"/>
                  <a:pt x="175" y="126"/>
                </a:cubicBezTo>
                <a:cubicBezTo>
                  <a:pt x="246" y="49"/>
                  <a:pt x="246" y="49"/>
                  <a:pt x="246" y="49"/>
                </a:cubicBezTo>
                <a:cubicBezTo>
                  <a:pt x="252" y="49"/>
                  <a:pt x="258" y="47"/>
                  <a:pt x="263" y="42"/>
                </a:cubicBezTo>
                <a:cubicBezTo>
                  <a:pt x="271" y="34"/>
                  <a:pt x="271" y="34"/>
                  <a:pt x="271" y="34"/>
                </a:cubicBezTo>
                <a:cubicBezTo>
                  <a:pt x="278" y="26"/>
                  <a:pt x="274" y="20"/>
                  <a:pt x="268" y="15"/>
                </a:cubicBezTo>
                <a:cubicBezTo>
                  <a:pt x="262" y="9"/>
                  <a:pt x="256" y="6"/>
                  <a:pt x="249" y="13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37" y="27"/>
                  <a:pt x="235" y="33"/>
                  <a:pt x="236" y="39"/>
                </a:cubicBezTo>
                <a:cubicBezTo>
                  <a:pt x="164" y="116"/>
                  <a:pt x="164" y="116"/>
                  <a:pt x="164" y="116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49" y="100"/>
                  <a:pt x="145" y="97"/>
                  <a:pt x="141" y="95"/>
                </a:cubicBezTo>
                <a:cubicBezTo>
                  <a:pt x="146" y="80"/>
                  <a:pt x="142" y="62"/>
                  <a:pt x="130" y="51"/>
                </a:cubicBezTo>
                <a:cubicBezTo>
                  <a:pt x="91" y="12"/>
                  <a:pt x="91" y="12"/>
                  <a:pt x="91" y="12"/>
                </a:cubicBezTo>
                <a:cubicBezTo>
                  <a:pt x="83" y="4"/>
                  <a:pt x="72" y="0"/>
                  <a:pt x="60" y="0"/>
                </a:cubicBezTo>
                <a:cubicBezTo>
                  <a:pt x="54" y="0"/>
                  <a:pt x="48" y="1"/>
                  <a:pt x="42" y="4"/>
                </a:cubicBezTo>
                <a:cubicBezTo>
                  <a:pt x="40" y="4"/>
                  <a:pt x="39" y="7"/>
                  <a:pt x="39" y="9"/>
                </a:cubicBezTo>
                <a:cubicBezTo>
                  <a:pt x="39" y="11"/>
                  <a:pt x="40" y="13"/>
                  <a:pt x="42" y="14"/>
                </a:cubicBezTo>
                <a:cubicBezTo>
                  <a:pt x="45" y="15"/>
                  <a:pt x="47" y="16"/>
                  <a:pt x="49" y="18"/>
                </a:cubicBezTo>
                <a:cubicBezTo>
                  <a:pt x="76" y="45"/>
                  <a:pt x="76" y="45"/>
                  <a:pt x="76" y="45"/>
                </a:cubicBezTo>
                <a:cubicBezTo>
                  <a:pt x="83" y="52"/>
                  <a:pt x="84" y="64"/>
                  <a:pt x="76" y="72"/>
                </a:cubicBezTo>
                <a:cubicBezTo>
                  <a:pt x="72" y="76"/>
                  <a:pt x="68" y="78"/>
                  <a:pt x="62" y="78"/>
                </a:cubicBezTo>
                <a:cubicBezTo>
                  <a:pt x="57" y="78"/>
                  <a:pt x="53" y="76"/>
                  <a:pt x="49" y="72"/>
                </a:cubicBezTo>
                <a:cubicBezTo>
                  <a:pt x="22" y="46"/>
                  <a:pt x="22" y="46"/>
                  <a:pt x="22" y="46"/>
                </a:cubicBezTo>
                <a:cubicBezTo>
                  <a:pt x="20" y="44"/>
                  <a:pt x="19" y="42"/>
                  <a:pt x="18" y="39"/>
                </a:cubicBezTo>
                <a:cubicBezTo>
                  <a:pt x="17" y="37"/>
                  <a:pt x="1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0" y="36"/>
                  <a:pt x="8" y="37"/>
                  <a:pt x="7" y="39"/>
                </a:cubicBezTo>
                <a:cubicBezTo>
                  <a:pt x="0" y="56"/>
                  <a:pt x="4" y="75"/>
                  <a:pt x="17" y="88"/>
                </a:cubicBezTo>
                <a:cubicBezTo>
                  <a:pt x="56" y="126"/>
                  <a:pt x="56" y="126"/>
                  <a:pt x="56" y="126"/>
                </a:cubicBezTo>
                <a:cubicBezTo>
                  <a:pt x="64" y="134"/>
                  <a:pt x="75" y="139"/>
                  <a:pt x="86" y="139"/>
                </a:cubicBezTo>
                <a:cubicBezTo>
                  <a:pt x="91" y="139"/>
                  <a:pt x="96" y="138"/>
                  <a:pt x="100" y="136"/>
                </a:cubicBezTo>
                <a:cubicBezTo>
                  <a:pt x="102" y="139"/>
                  <a:pt x="104" y="142"/>
                  <a:pt x="107" y="145"/>
                </a:cubicBezTo>
                <a:cubicBezTo>
                  <a:pt x="33" y="224"/>
                  <a:pt x="33" y="224"/>
                  <a:pt x="33" y="224"/>
                </a:cubicBezTo>
                <a:cubicBezTo>
                  <a:pt x="19" y="239"/>
                  <a:pt x="17" y="261"/>
                  <a:pt x="28" y="272"/>
                </a:cubicBezTo>
                <a:cubicBezTo>
                  <a:pt x="29" y="272"/>
                  <a:pt x="29" y="272"/>
                  <a:pt x="29" y="272"/>
                </a:cubicBezTo>
                <a:cubicBezTo>
                  <a:pt x="40" y="283"/>
                  <a:pt x="62" y="279"/>
                  <a:pt x="76" y="264"/>
                </a:cubicBezTo>
                <a:cubicBezTo>
                  <a:pt x="149" y="186"/>
                  <a:pt x="149" y="186"/>
                  <a:pt x="149" y="186"/>
                </a:cubicBezTo>
                <a:cubicBezTo>
                  <a:pt x="233" y="269"/>
                  <a:pt x="233" y="269"/>
                  <a:pt x="233" y="269"/>
                </a:cubicBezTo>
                <a:cubicBezTo>
                  <a:pt x="243" y="279"/>
                  <a:pt x="255" y="284"/>
                  <a:pt x="266" y="284"/>
                </a:cubicBezTo>
                <a:cubicBezTo>
                  <a:pt x="266" y="284"/>
                  <a:pt x="266" y="284"/>
                  <a:pt x="266" y="284"/>
                </a:cubicBezTo>
                <a:cubicBezTo>
                  <a:pt x="273" y="284"/>
                  <a:pt x="280" y="281"/>
                  <a:pt x="284" y="277"/>
                </a:cubicBezTo>
                <a:cubicBezTo>
                  <a:pt x="296" y="264"/>
                  <a:pt x="293" y="242"/>
                  <a:pt x="276" y="226"/>
                </a:cubicBezTo>
                <a:close/>
                <a:moveTo>
                  <a:pt x="103" y="123"/>
                </a:moveTo>
                <a:cubicBezTo>
                  <a:pt x="102" y="123"/>
                  <a:pt x="101" y="123"/>
                  <a:pt x="101" y="124"/>
                </a:cubicBezTo>
                <a:cubicBezTo>
                  <a:pt x="96" y="126"/>
                  <a:pt x="91" y="127"/>
                  <a:pt x="86" y="127"/>
                </a:cubicBezTo>
                <a:cubicBezTo>
                  <a:pt x="78" y="127"/>
                  <a:pt x="70" y="124"/>
                  <a:pt x="64" y="118"/>
                </a:cubicBezTo>
                <a:cubicBezTo>
                  <a:pt x="25" y="80"/>
                  <a:pt x="25" y="80"/>
                  <a:pt x="25" y="80"/>
                </a:cubicBezTo>
                <a:cubicBezTo>
                  <a:pt x="18" y="73"/>
                  <a:pt x="15" y="64"/>
                  <a:pt x="15" y="55"/>
                </a:cubicBezTo>
                <a:cubicBezTo>
                  <a:pt x="41" y="80"/>
                  <a:pt x="41" y="80"/>
                  <a:pt x="41" y="80"/>
                </a:cubicBezTo>
                <a:cubicBezTo>
                  <a:pt x="47" y="86"/>
                  <a:pt x="54" y="89"/>
                  <a:pt x="62" y="89"/>
                </a:cubicBezTo>
                <a:cubicBezTo>
                  <a:pt x="71" y="89"/>
                  <a:pt x="78" y="86"/>
                  <a:pt x="84" y="80"/>
                </a:cubicBezTo>
                <a:cubicBezTo>
                  <a:pt x="96" y="68"/>
                  <a:pt x="96" y="49"/>
                  <a:pt x="84" y="37"/>
                </a:cubicBezTo>
                <a:cubicBezTo>
                  <a:pt x="58" y="11"/>
                  <a:pt x="58" y="11"/>
                  <a:pt x="58" y="11"/>
                </a:cubicBezTo>
                <a:cubicBezTo>
                  <a:pt x="67" y="11"/>
                  <a:pt x="76" y="14"/>
                  <a:pt x="83" y="21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31" y="68"/>
                  <a:pt x="134" y="83"/>
                  <a:pt x="128" y="96"/>
                </a:cubicBezTo>
                <a:cubicBezTo>
                  <a:pt x="128" y="97"/>
                  <a:pt x="128" y="99"/>
                  <a:pt x="128" y="100"/>
                </a:cubicBezTo>
                <a:cubicBezTo>
                  <a:pt x="129" y="101"/>
                  <a:pt x="130" y="103"/>
                  <a:pt x="131" y="103"/>
                </a:cubicBezTo>
                <a:cubicBezTo>
                  <a:pt x="136" y="105"/>
                  <a:pt x="140" y="108"/>
                  <a:pt x="144" y="112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2" y="129"/>
                  <a:pt x="152" y="129"/>
                  <a:pt x="152" y="129"/>
                </a:cubicBezTo>
                <a:cubicBezTo>
                  <a:pt x="141" y="124"/>
                  <a:pt x="127" y="127"/>
                  <a:pt x="115" y="137"/>
                </a:cubicBezTo>
                <a:cubicBezTo>
                  <a:pt x="112" y="134"/>
                  <a:pt x="110" y="130"/>
                  <a:pt x="108" y="127"/>
                </a:cubicBezTo>
                <a:cubicBezTo>
                  <a:pt x="108" y="125"/>
                  <a:pt x="107" y="124"/>
                  <a:pt x="105" y="124"/>
                </a:cubicBezTo>
                <a:cubicBezTo>
                  <a:pt x="104" y="123"/>
                  <a:pt x="104" y="123"/>
                  <a:pt x="103" y="123"/>
                </a:cubicBezTo>
                <a:close/>
                <a:moveTo>
                  <a:pt x="68" y="256"/>
                </a:moveTo>
                <a:cubicBezTo>
                  <a:pt x="58" y="267"/>
                  <a:pt x="43" y="270"/>
                  <a:pt x="36" y="264"/>
                </a:cubicBezTo>
                <a:cubicBezTo>
                  <a:pt x="36" y="263"/>
                  <a:pt x="36" y="263"/>
                  <a:pt x="36" y="263"/>
                </a:cubicBezTo>
                <a:cubicBezTo>
                  <a:pt x="29" y="257"/>
                  <a:pt x="32" y="242"/>
                  <a:pt x="42" y="232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8" y="138"/>
                  <a:pt x="143" y="135"/>
                  <a:pt x="150" y="141"/>
                </a:cubicBezTo>
                <a:cubicBezTo>
                  <a:pt x="150" y="142"/>
                  <a:pt x="150" y="142"/>
                  <a:pt x="150" y="142"/>
                </a:cubicBezTo>
                <a:cubicBezTo>
                  <a:pt x="157" y="148"/>
                  <a:pt x="155" y="163"/>
                  <a:pt x="145" y="173"/>
                </a:cubicBezTo>
                <a:lnTo>
                  <a:pt x="68" y="256"/>
                </a:lnTo>
                <a:close/>
                <a:moveTo>
                  <a:pt x="276" y="269"/>
                </a:moveTo>
                <a:cubicBezTo>
                  <a:pt x="273" y="272"/>
                  <a:pt x="269" y="273"/>
                  <a:pt x="266" y="273"/>
                </a:cubicBezTo>
                <a:cubicBezTo>
                  <a:pt x="258" y="273"/>
                  <a:pt x="249" y="268"/>
                  <a:pt x="241" y="261"/>
                </a:cubicBezTo>
                <a:cubicBezTo>
                  <a:pt x="156" y="178"/>
                  <a:pt x="156" y="178"/>
                  <a:pt x="156" y="178"/>
                </a:cubicBezTo>
                <a:cubicBezTo>
                  <a:pt x="166" y="165"/>
                  <a:pt x="168" y="150"/>
                  <a:pt x="162" y="139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268" y="234"/>
                  <a:pt x="268" y="234"/>
                  <a:pt x="268" y="234"/>
                </a:cubicBezTo>
                <a:cubicBezTo>
                  <a:pt x="280" y="245"/>
                  <a:pt x="284" y="261"/>
                  <a:pt x="276" y="2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5" name="Shape 2148">
            <a:extLst>
              <a:ext uri="{FF2B5EF4-FFF2-40B4-BE49-F238E27FC236}">
                <a16:creationId xmlns:a16="http://schemas.microsoft.com/office/drawing/2014/main" id="{976091B0-B7AA-40E0-A9FA-ACEA67998AB3}"/>
              </a:ext>
            </a:extLst>
          </p:cNvPr>
          <p:cNvSpPr/>
          <p:nvPr/>
        </p:nvSpPr>
        <p:spPr>
          <a:xfrm>
            <a:off x="907207" y="1832819"/>
            <a:ext cx="2970727" cy="2920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模拟小车在道路上自动驾驶，根据收到的不同环境声音来做出相应的反应，来更好实现智能行驶。为了增加趣味性，设置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类环境音。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</a:p>
        </p:txBody>
      </p:sp>
      <p:grpSp>
        <p:nvGrpSpPr>
          <p:cNvPr id="56" name="Group 1">
            <a:extLst>
              <a:ext uri="{FF2B5EF4-FFF2-40B4-BE49-F238E27FC236}">
                <a16:creationId xmlns:a16="http://schemas.microsoft.com/office/drawing/2014/main" id="{6EB4D7C5-8DE6-42CD-BE2F-902B8ABB92A8}"/>
              </a:ext>
            </a:extLst>
          </p:cNvPr>
          <p:cNvGrpSpPr/>
          <p:nvPr/>
        </p:nvGrpSpPr>
        <p:grpSpPr bwMode="auto">
          <a:xfrm>
            <a:off x="5440811" y="1341161"/>
            <a:ext cx="236934" cy="237008"/>
            <a:chOff x="1066800" y="2209799"/>
            <a:chExt cx="315279" cy="315280"/>
          </a:xfrm>
        </p:grpSpPr>
        <p:sp>
          <p:nvSpPr>
            <p:cNvPr id="57" name="Shape 796">
              <a:extLst>
                <a:ext uri="{FF2B5EF4-FFF2-40B4-BE49-F238E27FC236}">
                  <a16:creationId xmlns:a16="http://schemas.microsoft.com/office/drawing/2014/main" id="{AFB6A69C-C8AA-484F-BA1D-1668F4386501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58" name="Shape 797">
              <a:extLst>
                <a:ext uri="{FF2B5EF4-FFF2-40B4-BE49-F238E27FC236}">
                  <a16:creationId xmlns:a16="http://schemas.microsoft.com/office/drawing/2014/main" id="{B3545556-9C68-4492-9476-F3E249039554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9" name="Text Placeholder 1">
            <a:extLst>
              <a:ext uri="{FF2B5EF4-FFF2-40B4-BE49-F238E27FC236}">
                <a16:creationId xmlns:a16="http://schemas.microsoft.com/office/drawing/2014/main" id="{F119075A-5A82-4C4B-A579-5356E98EFD72}"/>
              </a:ext>
            </a:extLst>
          </p:cNvPr>
          <p:cNvSpPr txBox="1"/>
          <p:nvPr/>
        </p:nvSpPr>
        <p:spPr bwMode="auto">
          <a:xfrm>
            <a:off x="5966460" y="1203950"/>
            <a:ext cx="2466873" cy="51142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雨声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STIXGeneral-Bold"/>
            </a:endParaRPr>
          </a:p>
        </p:txBody>
      </p:sp>
      <p:sp>
        <p:nvSpPr>
          <p:cNvPr id="60" name="Shape 2147">
            <a:extLst>
              <a:ext uri="{FF2B5EF4-FFF2-40B4-BE49-F238E27FC236}">
                <a16:creationId xmlns:a16="http://schemas.microsoft.com/office/drawing/2014/main" id="{9F19D122-A121-4153-8C46-E4C650606AFC}"/>
              </a:ext>
            </a:extLst>
          </p:cNvPr>
          <p:cNvSpPr/>
          <p:nvPr/>
        </p:nvSpPr>
        <p:spPr>
          <a:xfrm>
            <a:off x="5276301" y="779925"/>
            <a:ext cx="1188132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34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类环境音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1">
            <a:extLst>
              <a:ext uri="{FF2B5EF4-FFF2-40B4-BE49-F238E27FC236}">
                <a16:creationId xmlns:a16="http://schemas.microsoft.com/office/drawing/2014/main" id="{46DFE4FE-E1E0-46BC-90C4-8ABEBEBA562C}"/>
              </a:ext>
            </a:extLst>
          </p:cNvPr>
          <p:cNvSpPr txBox="1"/>
          <p:nvPr/>
        </p:nvSpPr>
        <p:spPr bwMode="auto">
          <a:xfrm>
            <a:off x="5909502" y="1423065"/>
            <a:ext cx="2825971" cy="785851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小车检测到雨声减速行驶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grpSp>
        <p:nvGrpSpPr>
          <p:cNvPr id="62" name="Group 1">
            <a:extLst>
              <a:ext uri="{FF2B5EF4-FFF2-40B4-BE49-F238E27FC236}">
                <a16:creationId xmlns:a16="http://schemas.microsoft.com/office/drawing/2014/main" id="{6B940F34-6B99-41FE-B385-9F7D205E966D}"/>
              </a:ext>
            </a:extLst>
          </p:cNvPr>
          <p:cNvGrpSpPr/>
          <p:nvPr/>
        </p:nvGrpSpPr>
        <p:grpSpPr bwMode="auto">
          <a:xfrm>
            <a:off x="5438223" y="2149928"/>
            <a:ext cx="236934" cy="237008"/>
            <a:chOff x="1066800" y="2209799"/>
            <a:chExt cx="315279" cy="315280"/>
          </a:xfrm>
        </p:grpSpPr>
        <p:sp>
          <p:nvSpPr>
            <p:cNvPr id="63" name="Shape 796">
              <a:extLst>
                <a:ext uri="{FF2B5EF4-FFF2-40B4-BE49-F238E27FC236}">
                  <a16:creationId xmlns:a16="http://schemas.microsoft.com/office/drawing/2014/main" id="{AC5C3EB4-1403-495D-8EA1-492D9E389C7E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64" name="Shape 797">
              <a:extLst>
                <a:ext uri="{FF2B5EF4-FFF2-40B4-BE49-F238E27FC236}">
                  <a16:creationId xmlns:a16="http://schemas.microsoft.com/office/drawing/2014/main" id="{167E69AF-617F-4D1F-876D-7BCED85C10BA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5" name="Text Placeholder 1">
            <a:extLst>
              <a:ext uri="{FF2B5EF4-FFF2-40B4-BE49-F238E27FC236}">
                <a16:creationId xmlns:a16="http://schemas.microsoft.com/office/drawing/2014/main" id="{AFA1EB7C-009F-41E4-BF18-B05EAC9D1C20}"/>
              </a:ext>
            </a:extLst>
          </p:cNvPr>
          <p:cNvSpPr txBox="1"/>
          <p:nvPr/>
        </p:nvSpPr>
        <p:spPr bwMode="auto">
          <a:xfrm>
            <a:off x="5948408" y="4356360"/>
            <a:ext cx="2825971" cy="785851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做花式动作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6" name="Text Placeholder 1">
            <a:extLst>
              <a:ext uri="{FF2B5EF4-FFF2-40B4-BE49-F238E27FC236}">
                <a16:creationId xmlns:a16="http://schemas.microsoft.com/office/drawing/2014/main" id="{20FBB8F7-D656-4209-B947-EDE3E5139C37}"/>
              </a:ext>
            </a:extLst>
          </p:cNvPr>
          <p:cNvSpPr txBox="1"/>
          <p:nvPr/>
        </p:nvSpPr>
        <p:spPr bwMode="auto">
          <a:xfrm>
            <a:off x="5933772" y="2003100"/>
            <a:ext cx="2466873" cy="51142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汽车鸣笛声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STIXGeneral-Bold"/>
            </a:endParaRPr>
          </a:p>
        </p:txBody>
      </p:sp>
      <p:grpSp>
        <p:nvGrpSpPr>
          <p:cNvPr id="67" name="Group 1">
            <a:extLst>
              <a:ext uri="{FF2B5EF4-FFF2-40B4-BE49-F238E27FC236}">
                <a16:creationId xmlns:a16="http://schemas.microsoft.com/office/drawing/2014/main" id="{30FC763F-17BC-432C-AB95-FE4D906E680C}"/>
              </a:ext>
            </a:extLst>
          </p:cNvPr>
          <p:cNvGrpSpPr/>
          <p:nvPr/>
        </p:nvGrpSpPr>
        <p:grpSpPr bwMode="auto">
          <a:xfrm>
            <a:off x="5425641" y="2940454"/>
            <a:ext cx="236934" cy="237008"/>
            <a:chOff x="1066800" y="2209799"/>
            <a:chExt cx="315279" cy="315280"/>
          </a:xfrm>
        </p:grpSpPr>
        <p:sp>
          <p:nvSpPr>
            <p:cNvPr id="68" name="Shape 796">
              <a:extLst>
                <a:ext uri="{FF2B5EF4-FFF2-40B4-BE49-F238E27FC236}">
                  <a16:creationId xmlns:a16="http://schemas.microsoft.com/office/drawing/2014/main" id="{213D9128-75A2-4403-9ACB-88847718F9BB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69" name="Shape 797">
              <a:extLst>
                <a:ext uri="{FF2B5EF4-FFF2-40B4-BE49-F238E27FC236}">
                  <a16:creationId xmlns:a16="http://schemas.microsoft.com/office/drawing/2014/main" id="{608C0600-24E1-4E98-B520-C60A65E8D77A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0" name="Text Placeholder 1">
            <a:extLst>
              <a:ext uri="{FF2B5EF4-FFF2-40B4-BE49-F238E27FC236}">
                <a16:creationId xmlns:a16="http://schemas.microsoft.com/office/drawing/2014/main" id="{AF864809-6A81-40EC-9F75-94E074B0D8E8}"/>
              </a:ext>
            </a:extLst>
          </p:cNvPr>
          <p:cNvSpPr txBox="1"/>
          <p:nvPr/>
        </p:nvSpPr>
        <p:spPr bwMode="auto">
          <a:xfrm>
            <a:off x="5937981" y="2927798"/>
            <a:ext cx="2825971" cy="785851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靠右行驶让道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2921D17D-BEBB-44E2-8D87-F357CAFEAD54}"/>
              </a:ext>
            </a:extLst>
          </p:cNvPr>
          <p:cNvSpPr txBox="1"/>
          <p:nvPr/>
        </p:nvSpPr>
        <p:spPr bwMode="auto">
          <a:xfrm>
            <a:off x="5932342" y="2781759"/>
            <a:ext cx="2466873" cy="51142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警笛声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STIXGeneral-Bold"/>
            </a:endParaRPr>
          </a:p>
        </p:txBody>
      </p:sp>
      <p:grpSp>
        <p:nvGrpSpPr>
          <p:cNvPr id="72" name="Group 1">
            <a:extLst>
              <a:ext uri="{FF2B5EF4-FFF2-40B4-BE49-F238E27FC236}">
                <a16:creationId xmlns:a16="http://schemas.microsoft.com/office/drawing/2014/main" id="{425392C9-0F0B-414F-849A-A73B6D2AE6A9}"/>
              </a:ext>
            </a:extLst>
          </p:cNvPr>
          <p:cNvGrpSpPr/>
          <p:nvPr/>
        </p:nvGrpSpPr>
        <p:grpSpPr bwMode="auto">
          <a:xfrm>
            <a:off x="5431937" y="3638178"/>
            <a:ext cx="236934" cy="237008"/>
            <a:chOff x="1066800" y="2209799"/>
            <a:chExt cx="315279" cy="315280"/>
          </a:xfrm>
        </p:grpSpPr>
        <p:sp>
          <p:nvSpPr>
            <p:cNvPr id="73" name="Shape 796">
              <a:extLst>
                <a:ext uri="{FF2B5EF4-FFF2-40B4-BE49-F238E27FC236}">
                  <a16:creationId xmlns:a16="http://schemas.microsoft.com/office/drawing/2014/main" id="{F0ACFBC2-FB80-4E38-A76D-9BD02D9A46B0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74" name="Shape 797">
              <a:extLst>
                <a:ext uri="{FF2B5EF4-FFF2-40B4-BE49-F238E27FC236}">
                  <a16:creationId xmlns:a16="http://schemas.microsoft.com/office/drawing/2014/main" id="{75729FA9-E6F8-48F8-B14C-4000BD5F3543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5" name="Text Placeholder 1">
            <a:extLst>
              <a:ext uri="{FF2B5EF4-FFF2-40B4-BE49-F238E27FC236}">
                <a16:creationId xmlns:a16="http://schemas.microsoft.com/office/drawing/2014/main" id="{DFE6CB71-662B-4F3D-BC0C-479DA186D1C9}"/>
              </a:ext>
            </a:extLst>
          </p:cNvPr>
          <p:cNvSpPr txBox="1"/>
          <p:nvPr/>
        </p:nvSpPr>
        <p:spPr bwMode="auto">
          <a:xfrm>
            <a:off x="5962251" y="3657822"/>
            <a:ext cx="2825971" cy="785851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立刻停车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6" name="Text Placeholder 1">
            <a:extLst>
              <a:ext uri="{FF2B5EF4-FFF2-40B4-BE49-F238E27FC236}">
                <a16:creationId xmlns:a16="http://schemas.microsoft.com/office/drawing/2014/main" id="{EF3D9D9B-C96C-429C-AE12-9936EEB900CA}"/>
              </a:ext>
            </a:extLst>
          </p:cNvPr>
          <p:cNvSpPr txBox="1"/>
          <p:nvPr/>
        </p:nvSpPr>
        <p:spPr bwMode="auto">
          <a:xfrm>
            <a:off x="5933772" y="3472477"/>
            <a:ext cx="2466873" cy="51142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小羊叫声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STIXGeneral-Bold"/>
            </a:endParaRPr>
          </a:p>
        </p:txBody>
      </p:sp>
      <p:grpSp>
        <p:nvGrpSpPr>
          <p:cNvPr id="77" name="Group 1">
            <a:extLst>
              <a:ext uri="{FF2B5EF4-FFF2-40B4-BE49-F238E27FC236}">
                <a16:creationId xmlns:a16="http://schemas.microsoft.com/office/drawing/2014/main" id="{C4AA9F8D-9A79-45B0-8109-36FB8915FEB9}"/>
              </a:ext>
            </a:extLst>
          </p:cNvPr>
          <p:cNvGrpSpPr/>
          <p:nvPr/>
        </p:nvGrpSpPr>
        <p:grpSpPr bwMode="auto">
          <a:xfrm>
            <a:off x="5425641" y="4354143"/>
            <a:ext cx="236934" cy="237008"/>
            <a:chOff x="1066800" y="2209799"/>
            <a:chExt cx="315279" cy="315280"/>
          </a:xfrm>
        </p:grpSpPr>
        <p:sp>
          <p:nvSpPr>
            <p:cNvPr id="78" name="Shape 796">
              <a:extLst>
                <a:ext uri="{FF2B5EF4-FFF2-40B4-BE49-F238E27FC236}">
                  <a16:creationId xmlns:a16="http://schemas.microsoft.com/office/drawing/2014/main" id="{C8B8FB6D-D476-45B0-BEA6-D17C02880C51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79" name="Shape 797">
              <a:extLst>
                <a:ext uri="{FF2B5EF4-FFF2-40B4-BE49-F238E27FC236}">
                  <a16:creationId xmlns:a16="http://schemas.microsoft.com/office/drawing/2014/main" id="{3FA669A8-9742-4DBD-B40B-23E99C759550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80" name="Text Placeholder 1">
            <a:extLst>
              <a:ext uri="{FF2B5EF4-FFF2-40B4-BE49-F238E27FC236}">
                <a16:creationId xmlns:a16="http://schemas.microsoft.com/office/drawing/2014/main" id="{B46C1A43-1382-4DFB-A21B-D4E4A3ADBA9F}"/>
              </a:ext>
            </a:extLst>
          </p:cNvPr>
          <p:cNvSpPr txBox="1"/>
          <p:nvPr/>
        </p:nvSpPr>
        <p:spPr bwMode="auto">
          <a:xfrm>
            <a:off x="5909502" y="2208916"/>
            <a:ext cx="2825971" cy="785851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加速行驶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81" name="Text Placeholder 1">
            <a:extLst>
              <a:ext uri="{FF2B5EF4-FFF2-40B4-BE49-F238E27FC236}">
                <a16:creationId xmlns:a16="http://schemas.microsoft.com/office/drawing/2014/main" id="{1D99D154-4C75-4DAF-9F6C-15B92A41480F}"/>
              </a:ext>
            </a:extLst>
          </p:cNvPr>
          <p:cNvSpPr txBox="1"/>
          <p:nvPr/>
        </p:nvSpPr>
        <p:spPr bwMode="auto">
          <a:xfrm>
            <a:off x="5948408" y="4187959"/>
            <a:ext cx="2466873" cy="511428"/>
          </a:xfrm>
          <a:prstGeom prst="rect">
            <a:avLst/>
          </a:prstGeom>
        </p:spPr>
        <p:txBody>
          <a:bodyPr lIns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755"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宝宝哭声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STIXGeneral-Bold"/>
            </a:endParaRPr>
          </a:p>
        </p:txBody>
      </p:sp>
    </p:spTree>
  </p:cSld>
  <p:clrMapOvr>
    <a:masterClrMapping/>
  </p:clrMapOvr>
  <p:transition spd="med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896350" y="1564432"/>
            <a:ext cx="626211" cy="6264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小车根据环境音作出反应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Shape 2148">
            <a:extLst>
              <a:ext uri="{FF2B5EF4-FFF2-40B4-BE49-F238E27FC236}">
                <a16:creationId xmlns:a16="http://schemas.microsoft.com/office/drawing/2014/main" id="{0341AE0D-88C2-492E-99B0-CC26458278B2}"/>
              </a:ext>
            </a:extLst>
          </p:cNvPr>
          <p:cNvSpPr/>
          <p:nvPr/>
        </p:nvSpPr>
        <p:spPr>
          <a:xfrm>
            <a:off x="1030990" y="2716560"/>
            <a:ext cx="2356930" cy="2041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ESC50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取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种类别声音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每种类别含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5s  wav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Shape 2147">
            <a:extLst>
              <a:ext uri="{FF2B5EF4-FFF2-40B4-BE49-F238E27FC236}">
                <a16:creationId xmlns:a16="http://schemas.microsoft.com/office/drawing/2014/main" id="{3B633D86-052B-4532-8D1D-15CC7533DF59}"/>
              </a:ext>
            </a:extLst>
          </p:cNvPr>
          <p:cNvSpPr/>
          <p:nvPr/>
        </p:nvSpPr>
        <p:spPr>
          <a:xfrm>
            <a:off x="1806830" y="2467803"/>
            <a:ext cx="769441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t">
            <a:spAutoFit/>
          </a:bodyPr>
          <a:lstStyle>
            <a:lvl1pPr algn="l" defTabSz="457200">
              <a:defRPr sz="34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数据集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239B9F3-EDDD-452C-BA00-7E4107D0A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465980"/>
            <a:ext cx="4894985" cy="25011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B71C04E-07FD-44CC-B3CD-4E50B936F42F}"/>
              </a:ext>
            </a:extLst>
          </p:cNvPr>
          <p:cNvSpPr/>
          <p:nvPr/>
        </p:nvSpPr>
        <p:spPr>
          <a:xfrm>
            <a:off x="3576261" y="1007038"/>
            <a:ext cx="393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5"/>
              </a:rPr>
              <a:t>https://doi.org/10.7910/DVN/YDEPUT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487081"/>
      </p:ext>
    </p:extLst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719364" y="1470039"/>
            <a:ext cx="626211" cy="62640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小车根据环境音作出反应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Shape 2148">
            <a:extLst>
              <a:ext uri="{FF2B5EF4-FFF2-40B4-BE49-F238E27FC236}">
                <a16:creationId xmlns:a16="http://schemas.microsoft.com/office/drawing/2014/main" id="{DBA8765C-B349-4057-BFFD-7B1BA89F22A2}"/>
              </a:ext>
            </a:extLst>
          </p:cNvPr>
          <p:cNvSpPr/>
          <p:nvPr/>
        </p:nvSpPr>
        <p:spPr>
          <a:xfrm>
            <a:off x="791910" y="2639654"/>
            <a:ext cx="2988002" cy="2041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25ms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的帧长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\10ms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的帧移分帧，加汉明窗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利用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工具包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pyaudioanaly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及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opensmile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软件进行了特征提取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Shape 2147">
            <a:extLst>
              <a:ext uri="{FF2B5EF4-FFF2-40B4-BE49-F238E27FC236}">
                <a16:creationId xmlns:a16="http://schemas.microsoft.com/office/drawing/2014/main" id="{2908EC17-3687-4F86-921B-127FC9E57A8B}"/>
              </a:ext>
            </a:extLst>
          </p:cNvPr>
          <p:cNvSpPr/>
          <p:nvPr/>
        </p:nvSpPr>
        <p:spPr>
          <a:xfrm>
            <a:off x="1192497" y="2369160"/>
            <a:ext cx="1679947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t">
            <a:spAutoFit/>
          </a:bodyPr>
          <a:lstStyle>
            <a:lvl1pPr algn="l" defTabSz="457200">
              <a:defRPr sz="34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抽取特征向量</a:t>
            </a:r>
            <a:endParaRPr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6B0A0D-A325-4C14-960B-FEAC5394608A}"/>
              </a:ext>
            </a:extLst>
          </p:cNvPr>
          <p:cNvSpPr txBox="1"/>
          <p:nvPr/>
        </p:nvSpPr>
        <p:spPr>
          <a:xfrm>
            <a:off x="4319643" y="1017282"/>
            <a:ext cx="4032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）短时过零率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）短时能量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）短时能量熵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）谱熵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）带宽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）子带能量比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）频谱质心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  <a:r>
              <a:rPr lang="en-US" altLang="zh-CN" dirty="0"/>
              <a:t>13</a:t>
            </a:r>
            <a:r>
              <a:rPr lang="zh-CN" altLang="en-US" dirty="0"/>
              <a:t>维</a:t>
            </a:r>
            <a:r>
              <a:rPr lang="en-US" altLang="zh-CN" dirty="0"/>
              <a:t>MFCC</a:t>
            </a:r>
            <a:r>
              <a:rPr lang="zh-CN" altLang="en-US" dirty="0"/>
              <a:t>特征（</a:t>
            </a:r>
            <a:r>
              <a:rPr lang="en-US" altLang="zh-CN" dirty="0"/>
              <a:t>12</a:t>
            </a:r>
            <a:r>
              <a:rPr lang="zh-CN" altLang="en-US" dirty="0"/>
              <a:t>维</a:t>
            </a:r>
            <a:r>
              <a:rPr lang="en-US" altLang="zh-CN" dirty="0"/>
              <a:t>+energy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  <a:r>
              <a:rPr lang="en-US" altLang="zh-CN" dirty="0"/>
              <a:t>13</a:t>
            </a:r>
            <a:r>
              <a:rPr lang="zh-CN" altLang="en-US" dirty="0"/>
              <a:t>维</a:t>
            </a:r>
            <a:r>
              <a:rPr lang="en-US" altLang="zh-CN" dirty="0"/>
              <a:t>chroma</a:t>
            </a:r>
            <a:r>
              <a:rPr lang="zh-CN" altLang="en-US" dirty="0"/>
              <a:t>特征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（</a:t>
            </a:r>
            <a:r>
              <a:rPr lang="en-US" altLang="zh-CN" dirty="0"/>
              <a:t>12</a:t>
            </a:r>
            <a:r>
              <a:rPr lang="zh-CN" altLang="en-US" dirty="0"/>
              <a:t>维</a:t>
            </a:r>
            <a:r>
              <a:rPr lang="en-US" altLang="zh-CN" dirty="0"/>
              <a:t>+</a:t>
            </a:r>
            <a:r>
              <a:rPr lang="zh-CN" altLang="en-US" dirty="0"/>
              <a:t>标准方差）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10</a:t>
            </a:r>
            <a:r>
              <a:rPr lang="zh-CN" altLang="en-US" dirty="0"/>
              <a:t>）频谱延展度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11</a:t>
            </a:r>
            <a:r>
              <a:rPr lang="zh-CN" altLang="en-US" dirty="0"/>
              <a:t>）频谱通量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12</a:t>
            </a:r>
            <a:r>
              <a:rPr lang="zh-CN" altLang="en-US" dirty="0"/>
              <a:t>）频谱滚降点</a:t>
            </a:r>
          </a:p>
        </p:txBody>
      </p:sp>
    </p:spTree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—SVM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id="{801607C8-3522-4DDA-A44A-74C7CDC5FDA9}"/>
              </a:ext>
            </a:extLst>
          </p:cNvPr>
          <p:cNvSpPr/>
          <p:nvPr/>
        </p:nvSpPr>
        <p:spPr>
          <a:xfrm>
            <a:off x="1115616" y="1045216"/>
            <a:ext cx="3046062" cy="63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支持向量机训练流程图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Shape 2148">
            <a:extLst>
              <a:ext uri="{FF2B5EF4-FFF2-40B4-BE49-F238E27FC236}">
                <a16:creationId xmlns:a16="http://schemas.microsoft.com/office/drawing/2014/main" id="{B051CC1D-AD84-40ED-8EAB-245F506DECA4}"/>
              </a:ext>
            </a:extLst>
          </p:cNvPr>
          <p:cNvSpPr/>
          <p:nvPr/>
        </p:nvSpPr>
        <p:spPr>
          <a:xfrm>
            <a:off x="6012160" y="1045216"/>
            <a:ext cx="3046062" cy="63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测试流程图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3B5C3B-7A89-4D5F-8031-93D25F270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5" y="1987643"/>
            <a:ext cx="4553184" cy="2133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9D175D-BE69-4858-86F8-B8EB7F8C7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77" y="1682826"/>
            <a:ext cx="4426177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52301"/>
      </p:ext>
    </p:extLst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—SVM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id="{801607C8-3522-4DDA-A44A-74C7CDC5FDA9}"/>
              </a:ext>
            </a:extLst>
          </p:cNvPr>
          <p:cNvSpPr/>
          <p:nvPr/>
        </p:nvSpPr>
        <p:spPr>
          <a:xfrm>
            <a:off x="607882" y="1031674"/>
            <a:ext cx="3046062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支持向量机的重要超参数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6B3A33-0FC8-4F02-9A96-79D047FFCA0A}"/>
              </a:ext>
            </a:extLst>
          </p:cNvPr>
          <p:cNvSpPr/>
          <p:nvPr/>
        </p:nvSpPr>
        <p:spPr>
          <a:xfrm>
            <a:off x="1160697" y="1577568"/>
            <a:ext cx="75548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惩罚系数</a:t>
            </a:r>
            <a:r>
              <a:rPr lang="en-US" altLang="zh-CN" sz="2000" b="1" dirty="0"/>
              <a:t>C</a:t>
            </a:r>
            <a:r>
              <a:rPr lang="zh-CN" altLang="en-US" sz="2000" dirty="0"/>
              <a:t>：</a:t>
            </a:r>
            <a:r>
              <a:rPr lang="en-US" altLang="zh-CN" sz="2000" dirty="0"/>
              <a:t>C</a:t>
            </a:r>
            <a:r>
              <a:rPr lang="zh-CN" altLang="en-US" sz="2000" dirty="0"/>
              <a:t>越小，容错度越大</a:t>
            </a:r>
          </a:p>
          <a:p>
            <a:r>
              <a:rPr lang="en-US" altLang="zh-CN" sz="2000" b="1" dirty="0"/>
              <a:t>gamma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zh-CN" altLang="en-US" sz="2000" dirty="0"/>
              <a:t>当模型为非线性时，需要将数据投影到高维变成线性可分，</a:t>
            </a:r>
            <a:r>
              <a:rPr lang="en-US" altLang="zh-CN" sz="2000" dirty="0"/>
              <a:t>gamma</a:t>
            </a:r>
            <a:r>
              <a:rPr lang="zh-CN" altLang="en-US" sz="2000" dirty="0"/>
              <a:t>就与投影的过程有关，它的值越小，每个样本的影响范围越大，“街道”边界将更平滑。</a:t>
            </a:r>
          </a:p>
          <a:p>
            <a:r>
              <a:rPr lang="zh-CN" altLang="en-US" sz="2000" b="1" dirty="0"/>
              <a:t>核函数</a:t>
            </a:r>
            <a:r>
              <a:rPr lang="en-US" altLang="zh-CN" sz="2000" b="1" dirty="0"/>
              <a:t>kernel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r>
              <a:rPr lang="zh-CN" altLang="en-US" sz="2000" dirty="0"/>
              <a:t>常见的核有线性核函数</a:t>
            </a:r>
            <a:r>
              <a:rPr lang="en-US" altLang="zh-CN" sz="2000" dirty="0"/>
              <a:t>linear</a:t>
            </a:r>
            <a:r>
              <a:rPr lang="zh-CN" altLang="en-US" sz="2000" dirty="0"/>
              <a:t>、高斯径向函数</a:t>
            </a:r>
            <a:r>
              <a:rPr lang="en-US" altLang="zh-CN" sz="2000" dirty="0" err="1"/>
              <a:t>rbf</a:t>
            </a:r>
            <a:r>
              <a:rPr lang="zh-CN" altLang="en-US" sz="2000" dirty="0"/>
              <a:t>、多项式函数</a:t>
            </a:r>
            <a:r>
              <a:rPr lang="en-US" altLang="zh-CN" sz="2000" dirty="0"/>
              <a:t>poly</a:t>
            </a:r>
            <a:r>
              <a:rPr lang="zh-CN" altLang="en-US" sz="2000" dirty="0"/>
              <a:t>。一般来说我们选择线性核函数，但当数据本身不服从线性规律时， 不能强行使用线性核函数，需要使用</a:t>
            </a:r>
            <a:r>
              <a:rPr lang="en-US" altLang="zh-CN" sz="2000" dirty="0" err="1"/>
              <a:t>rbf</a:t>
            </a:r>
            <a:r>
              <a:rPr lang="zh-CN" altLang="en-US" sz="2000" dirty="0"/>
              <a:t>或</a:t>
            </a:r>
            <a:r>
              <a:rPr lang="en-US" altLang="zh-CN" sz="2000" dirty="0"/>
              <a:t>poly</a:t>
            </a:r>
            <a:r>
              <a:rPr lang="zh-CN" altLang="en-US" sz="2000" dirty="0"/>
              <a:t>进行实验。</a:t>
            </a:r>
          </a:p>
        </p:txBody>
      </p:sp>
    </p:spTree>
    <p:extLst>
      <p:ext uri="{BB962C8B-B14F-4D97-AF65-F5344CB8AC3E}">
        <p14:creationId xmlns:p14="http://schemas.microsoft.com/office/powerpoint/2010/main" val="4236300759"/>
      </p:ext>
    </p:extLst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—SVM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id="{801607C8-3522-4DDA-A44A-74C7CDC5FDA9}"/>
              </a:ext>
            </a:extLst>
          </p:cNvPr>
          <p:cNvSpPr/>
          <p:nvPr/>
        </p:nvSpPr>
        <p:spPr>
          <a:xfrm>
            <a:off x="935195" y="1389210"/>
            <a:ext cx="2271930" cy="1076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采用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sklearn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库的</a:t>
            </a: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svm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模块实现该算法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/Users/chenjieting/Desktop/屏幕快照 2018-12-27 下午8.52.39.png">
            <a:extLst>
              <a:ext uri="{FF2B5EF4-FFF2-40B4-BE49-F238E27FC236}">
                <a16:creationId xmlns:a16="http://schemas.microsoft.com/office/drawing/2014/main" id="{2A684592-1782-468B-9221-9C7CB61F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3948" y="333025"/>
            <a:ext cx="4943821" cy="159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/Users/chenjieting/Desktop/屏幕快照 2018-12-27 下午8.52.59.png">
            <a:extLst>
              <a:ext uri="{FF2B5EF4-FFF2-40B4-BE49-F238E27FC236}">
                <a16:creationId xmlns:a16="http://schemas.microsoft.com/office/drawing/2014/main" id="{F6682829-18D8-4956-B4BA-FBCE3431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1940" y="2029147"/>
            <a:ext cx="4943821" cy="3056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315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—SVM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id="{801607C8-3522-4DDA-A44A-74C7CDC5FDA9}"/>
              </a:ext>
            </a:extLst>
          </p:cNvPr>
          <p:cNvSpPr/>
          <p:nvPr/>
        </p:nvSpPr>
        <p:spPr>
          <a:xfrm>
            <a:off x="1223628" y="1350479"/>
            <a:ext cx="2271930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测试结果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片 11" descr="/Users/chenjieting/Desktop/屏幕快照 2018-12-27 下午3.33.28.png">
            <a:extLst>
              <a:ext uri="{FF2B5EF4-FFF2-40B4-BE49-F238E27FC236}">
                <a16:creationId xmlns:a16="http://schemas.microsoft.com/office/drawing/2014/main" id="{E2388895-ECD7-4D86-8225-4D246A21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1273" y="628328"/>
            <a:ext cx="4314345" cy="434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177941"/>
      </p:ext>
    </p:extLst>
  </p:cSld>
  <p:clrMapOvr>
    <a:masterClrMapping/>
  </p:clrMapOvr>
  <p:transition spd="med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—SVM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id="{801607C8-3522-4DDA-A44A-74C7CDC5FDA9}"/>
              </a:ext>
            </a:extLst>
          </p:cNvPr>
          <p:cNvSpPr/>
          <p:nvPr/>
        </p:nvSpPr>
        <p:spPr>
          <a:xfrm>
            <a:off x="565573" y="1466622"/>
            <a:ext cx="3636805" cy="2668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调参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/>
              <a:t>选择</a:t>
            </a:r>
            <a:r>
              <a:rPr lang="en-US" altLang="zh-CN" dirty="0" err="1"/>
              <a:t>rbf</a:t>
            </a:r>
            <a:r>
              <a:rPr lang="zh-CN" altLang="en-US" dirty="0"/>
              <a:t>核函数</a:t>
            </a:r>
            <a:endParaRPr lang="en-US" altLang="zh-CN" dirty="0"/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/>
              <a:t>确定最优参数如下</a:t>
            </a:r>
            <a:endParaRPr lang="en-US" altLang="zh-CN" dirty="0"/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dirty="0"/>
              <a:t>kernel=</a:t>
            </a:r>
            <a:r>
              <a:rPr lang="en-US" altLang="zh-CN" dirty="0" err="1"/>
              <a:t>rbf</a:t>
            </a:r>
            <a:r>
              <a:rPr lang="en-US" altLang="zh-CN" dirty="0"/>
              <a:t>   C=10   gamma=0.1</a:t>
            </a: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dirty="0"/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zh-CN" altLang="en-US" dirty="0"/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 descr="/Users/chenjieting/Desktop/屏幕快照 2018-12-27 下午3.14.40.png">
            <a:extLst>
              <a:ext uri="{FF2B5EF4-FFF2-40B4-BE49-F238E27FC236}">
                <a16:creationId xmlns:a16="http://schemas.microsoft.com/office/drawing/2014/main" id="{A4605FB4-6608-4A7E-8C29-C86FC73F2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6222" y="469962"/>
            <a:ext cx="4149725" cy="4180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2229058"/>
      </p:ext>
    </p:extLst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/>
          <p:nvPr/>
        </p:nvSpPr>
        <p:spPr bwMode="auto">
          <a:xfrm>
            <a:off x="1655676" y="1240396"/>
            <a:ext cx="1644431" cy="1867696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5976" y="2003041"/>
            <a:ext cx="3901718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01 / 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硬件问题解决</a:t>
            </a:r>
            <a:endParaRPr lang="zh-CN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341645" y="2407733"/>
            <a:ext cx="3205517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02 / 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小车语音识别功能</a:t>
            </a:r>
            <a:endParaRPr lang="zh-CN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371504" y="2812425"/>
            <a:ext cx="3565199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03 / 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小车图像识别功能</a:t>
            </a:r>
            <a:endParaRPr lang="zh-CN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1403648" y="1600436"/>
            <a:ext cx="1770860" cy="2011290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59"/>
          <p:cNvSpPr txBox="1">
            <a:spLocks noChangeArrowheads="1"/>
          </p:cNvSpPr>
          <p:nvPr/>
        </p:nvSpPr>
        <p:spPr bwMode="auto">
          <a:xfrm flipH="1">
            <a:off x="1432433" y="2191554"/>
            <a:ext cx="1663403" cy="76174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700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目录</a:t>
            </a:r>
            <a:endParaRPr lang="en-US" altLang="zh-CN" sz="2700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ctr"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en-US" altLang="ko-KR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9BB515-4329-40AB-AED6-1AAA9703EAF2}"/>
              </a:ext>
            </a:extLst>
          </p:cNvPr>
          <p:cNvSpPr/>
          <p:nvPr/>
        </p:nvSpPr>
        <p:spPr>
          <a:xfrm>
            <a:off x="4395853" y="3189451"/>
            <a:ext cx="3565199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04 / 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小组分工</a:t>
            </a:r>
            <a:endParaRPr lang="zh-CN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48306F-D5EB-42F4-B6F9-87110A0202EA}"/>
              </a:ext>
            </a:extLst>
          </p:cNvPr>
          <p:cNvSpPr/>
          <p:nvPr/>
        </p:nvSpPr>
        <p:spPr>
          <a:xfrm>
            <a:off x="4395853" y="3594143"/>
            <a:ext cx="3565199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05 / 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项目总结</a:t>
            </a:r>
            <a:endParaRPr lang="zh-CN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—RNN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id="{801607C8-3522-4DDA-A44A-74C7CDC5FDA9}"/>
              </a:ext>
            </a:extLst>
          </p:cNvPr>
          <p:cNvSpPr/>
          <p:nvPr/>
        </p:nvSpPr>
        <p:spPr>
          <a:xfrm>
            <a:off x="607882" y="1031674"/>
            <a:ext cx="2174514" cy="637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循环神经网络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6B3A33-0FC8-4F02-9A96-79D047FFCA0A}"/>
              </a:ext>
            </a:extLst>
          </p:cNvPr>
          <p:cNvSpPr/>
          <p:nvPr/>
        </p:nvSpPr>
        <p:spPr>
          <a:xfrm>
            <a:off x="1160698" y="1577569"/>
            <a:ext cx="687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RNN</a:t>
            </a:r>
            <a:r>
              <a:rPr lang="zh-CN" altLang="en-US" dirty="0"/>
              <a:t>，就是</a:t>
            </a:r>
            <a:r>
              <a:rPr lang="zh-CN" altLang="en-US" b="1" dirty="0"/>
              <a:t>一个单元结构重复使用，是一个序列到序列的模型</a:t>
            </a:r>
            <a:r>
              <a:rPr lang="zh-CN" altLang="en-US" dirty="0"/>
              <a:t>。在标准</a:t>
            </a:r>
            <a:r>
              <a:rPr lang="en-US" altLang="zh-CN" dirty="0"/>
              <a:t>RNN</a:t>
            </a:r>
            <a:r>
              <a:rPr lang="zh-CN" altLang="en-US" dirty="0"/>
              <a:t>中，这个重复的结构模块只有一个非常简单的结构，例如一个</a:t>
            </a:r>
            <a:r>
              <a:rPr lang="en-US" altLang="zh-CN" dirty="0"/>
              <a:t>tanh</a:t>
            </a:r>
            <a:r>
              <a:rPr lang="zh-CN" altLang="en-US" dirty="0"/>
              <a:t>层。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7E6AC1-37EA-4010-AE13-46D45D9A0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44190"/>
            <a:ext cx="5112568" cy="22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53247"/>
      </p:ext>
    </p:extLst>
  </p:cSld>
  <p:clrMapOvr>
    <a:masterClrMapping/>
  </p:clrMapOvr>
  <p:transition spd="med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—RNN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id="{801607C8-3522-4DDA-A44A-74C7CDC5FDA9}"/>
              </a:ext>
            </a:extLst>
          </p:cNvPr>
          <p:cNvSpPr/>
          <p:nvPr/>
        </p:nvSpPr>
        <p:spPr>
          <a:xfrm>
            <a:off x="863588" y="981349"/>
            <a:ext cx="4320480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LSTM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网络（</a:t>
            </a:r>
            <a:r>
              <a:rPr lang="en-US" altLang="zh-CN" dirty="0"/>
              <a:t>long short term memory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A334EA-0E92-4DC7-A870-CA3D9E91A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2445279"/>
            <a:ext cx="6156684" cy="270694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06B3A33-0FC8-4F02-9A96-79D047FFCA0A}"/>
              </a:ext>
            </a:extLst>
          </p:cNvPr>
          <p:cNvSpPr/>
          <p:nvPr/>
        </p:nvSpPr>
        <p:spPr>
          <a:xfrm>
            <a:off x="971600" y="1468095"/>
            <a:ext cx="6876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LSTM </a:t>
            </a:r>
            <a:r>
              <a:rPr lang="zh-CN" altLang="en-US" dirty="0"/>
              <a:t>同样是这样的结构，但是重复的模块拥有一个不同的结构。不同于单一神经网络层，这里是有四个，以一种非常特殊的方式进行交互。</a:t>
            </a:r>
            <a:r>
              <a:rPr lang="en-US" altLang="zh-CN" dirty="0"/>
              <a:t>LSTM</a:t>
            </a:r>
            <a:r>
              <a:rPr lang="zh-CN" altLang="en-US" dirty="0"/>
              <a:t>通过三个这样的本结构来实现信息的保护和控制。这三个门分别输入门、遗忘门和输出门。</a:t>
            </a:r>
          </a:p>
        </p:txBody>
      </p:sp>
    </p:spTree>
    <p:extLst>
      <p:ext uri="{BB962C8B-B14F-4D97-AF65-F5344CB8AC3E}">
        <p14:creationId xmlns:p14="http://schemas.microsoft.com/office/powerpoint/2010/main" val="3476839904"/>
      </p:ext>
    </p:extLst>
  </p:cSld>
  <p:clrMapOvr>
    <a:masterClrMapping/>
  </p:clrMapOvr>
  <p:transition spd="med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—RNN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id="{801607C8-3522-4DDA-A44A-74C7CDC5FDA9}"/>
              </a:ext>
            </a:extLst>
          </p:cNvPr>
          <p:cNvSpPr/>
          <p:nvPr/>
        </p:nvSpPr>
        <p:spPr>
          <a:xfrm>
            <a:off x="4991809" y="530831"/>
            <a:ext cx="2174514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双向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LSTM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Picture 8" descr="https://upload-images.jianshu.io/upload_images/1667471-ad054c3a8b703f28.png">
            <a:extLst>
              <a:ext uri="{FF2B5EF4-FFF2-40B4-BE49-F238E27FC236}">
                <a16:creationId xmlns:a16="http://schemas.microsoft.com/office/drawing/2014/main" id="{AB8938E8-8792-436C-817E-93F8BFE40F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0" y="1286760"/>
            <a:ext cx="5752532" cy="2447192"/>
          </a:xfrm>
          <a:prstGeom prst="rect">
            <a:avLst/>
          </a:prstGeom>
          <a:noFill/>
          <a:extLst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ADFFC2F-67F0-413A-A345-C890E0CBE72F}"/>
              </a:ext>
            </a:extLst>
          </p:cNvPr>
          <p:cNvSpPr/>
          <p:nvPr/>
        </p:nvSpPr>
        <p:spPr>
          <a:xfrm>
            <a:off x="441627" y="1380531"/>
            <a:ext cx="27077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双向</a:t>
            </a:r>
            <a:r>
              <a:rPr lang="en-US" altLang="zh-CN" dirty="0"/>
              <a:t>LSTM</a:t>
            </a:r>
            <a:r>
              <a:rPr lang="zh-CN" altLang="en-US" dirty="0"/>
              <a:t>，同时利用历史和未来的信息。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A </a:t>
            </a:r>
            <a:r>
              <a:rPr lang="zh-CN" altLang="en-US" dirty="0"/>
              <a:t>参与正向计算， </a:t>
            </a:r>
            <a:r>
              <a:rPr lang="en-US" altLang="zh-CN" dirty="0"/>
              <a:t>A' </a:t>
            </a:r>
            <a:r>
              <a:rPr lang="zh-CN" altLang="en-US" dirty="0"/>
              <a:t>参与反向计算。</a:t>
            </a:r>
          </a:p>
          <a:p>
            <a:r>
              <a:rPr lang="zh-CN" altLang="en-US" dirty="0"/>
              <a:t>最终的输出值 </a:t>
            </a:r>
            <a:r>
              <a:rPr lang="en-US" altLang="zh-CN" dirty="0"/>
              <a:t>y </a:t>
            </a:r>
            <a:r>
              <a:rPr lang="zh-CN" altLang="en-US" dirty="0"/>
              <a:t>取决于 </a:t>
            </a:r>
            <a:r>
              <a:rPr lang="en-US" altLang="zh-CN" dirty="0"/>
              <a:t>A </a:t>
            </a:r>
            <a:r>
              <a:rPr lang="zh-CN" altLang="en-US" dirty="0"/>
              <a:t>和 </a:t>
            </a:r>
            <a:r>
              <a:rPr lang="en-US" altLang="zh-CN" dirty="0"/>
              <a:t>A'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895923370"/>
      </p:ext>
    </p:extLst>
  </p:cSld>
  <p:clrMapOvr>
    <a:masterClrMapping/>
  </p:clrMapOvr>
  <p:transition spd="med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Shape 2148">
            <a:extLst>
              <a:ext uri="{FF2B5EF4-FFF2-40B4-BE49-F238E27FC236}">
                <a16:creationId xmlns:a16="http://schemas.microsoft.com/office/drawing/2014/main" id="{801607C8-3522-4DDA-A44A-74C7CDC5FDA9}"/>
              </a:ext>
            </a:extLst>
          </p:cNvPr>
          <p:cNvSpPr/>
          <p:nvPr/>
        </p:nvSpPr>
        <p:spPr>
          <a:xfrm>
            <a:off x="831726" y="926629"/>
            <a:ext cx="5756498" cy="337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利用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keras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深度模型框架搭建模型，具体信息如下：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 descr="C:\Users\yaolinli\AppData\Local\Temp\1545911535(1).png">
            <a:extLst>
              <a:ext uri="{FF2B5EF4-FFF2-40B4-BE49-F238E27FC236}">
                <a16:creationId xmlns:a16="http://schemas.microsoft.com/office/drawing/2014/main" id="{56547937-20DD-40DD-99E8-D8C6D6AD91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17" y="1392509"/>
            <a:ext cx="6062565" cy="354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0BCA5DA-4781-4F1C-8D27-3C15E1BE99A6}"/>
              </a:ext>
            </a:extLst>
          </p:cNvPr>
          <p:cNvSpPr/>
          <p:nvPr/>
        </p:nvSpPr>
        <p:spPr>
          <a:xfrm>
            <a:off x="220151" y="0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—RNN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763197"/>
      </p:ext>
    </p:extLst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69CA9F-1C72-410D-83F6-866DE3B7F520}"/>
              </a:ext>
            </a:extLst>
          </p:cNvPr>
          <p:cNvSpPr/>
          <p:nvPr/>
        </p:nvSpPr>
        <p:spPr>
          <a:xfrm>
            <a:off x="592562" y="951132"/>
            <a:ext cx="6895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训练</a:t>
            </a:r>
            <a:r>
              <a:rPr lang="en-US" altLang="zh-CN" dirty="0"/>
              <a:t>13</a:t>
            </a:r>
            <a:r>
              <a:rPr lang="zh-CN" altLang="en-US" dirty="0"/>
              <a:t>轮之后，得到模型训练结果，准确率为</a:t>
            </a:r>
            <a:r>
              <a:rPr lang="en-US" altLang="zh-CN" dirty="0"/>
              <a:t>0.6375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loss: 0.8116 - acc: 0.7000 - </a:t>
            </a:r>
            <a:r>
              <a:rPr lang="en-US" altLang="zh-CN" b="1" dirty="0" err="1"/>
              <a:t>val_loss</a:t>
            </a:r>
            <a:r>
              <a:rPr lang="en-US" altLang="zh-CN" b="1" dirty="0"/>
              <a:t>: 0.9919 - </a:t>
            </a:r>
            <a:r>
              <a:rPr lang="en-US" altLang="zh-CN" b="1" dirty="0" err="1"/>
              <a:t>val_acc</a:t>
            </a:r>
            <a:r>
              <a:rPr lang="en-US" altLang="zh-CN" b="1" dirty="0"/>
              <a:t>: 0.6375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12" name="图片 11" descr="C:\Users\yaolinli\AppData\Local\Temp\1545911738(1).png">
            <a:extLst>
              <a:ext uri="{FF2B5EF4-FFF2-40B4-BE49-F238E27FC236}">
                <a16:creationId xmlns:a16="http://schemas.microsoft.com/office/drawing/2014/main" id="{CD775CFE-7F06-413E-B729-49BE95B7A2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685" y="2081699"/>
            <a:ext cx="5176199" cy="30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6FCE584-B385-4643-B438-48417C6CB8EF}"/>
              </a:ext>
            </a:extLst>
          </p:cNvPr>
          <p:cNvSpPr/>
          <p:nvPr/>
        </p:nvSpPr>
        <p:spPr>
          <a:xfrm>
            <a:off x="603921" y="2566425"/>
            <a:ext cx="28341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训练时，测试集和训练集的损失函数的值变化如右图：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0C7EE1-1251-4D28-93CE-0A1EDEC66CB1}"/>
              </a:ext>
            </a:extLst>
          </p:cNvPr>
          <p:cNvSpPr/>
          <p:nvPr/>
        </p:nvSpPr>
        <p:spPr>
          <a:xfrm>
            <a:off x="256086" y="0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—RNN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模型训练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35031"/>
      </p:ext>
    </p:extLst>
  </p:cSld>
  <p:clrMapOvr>
    <a:masterClrMapping/>
  </p:clrMapOvr>
  <p:transition spd="med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小车图像识别功能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7" y="2207827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 3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48828" y="26502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26702"/>
      </p:ext>
    </p:extLst>
  </p:cSld>
  <p:clrMapOvr>
    <a:masterClrMapping/>
  </p:clrMapOvr>
  <p:transition spd="med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动作指令识别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DFFC2F-67F0-413A-A345-C890E0CBE72F}"/>
              </a:ext>
            </a:extLst>
          </p:cNvPr>
          <p:cNvSpPr/>
          <p:nvPr/>
        </p:nvSpPr>
        <p:spPr>
          <a:xfrm>
            <a:off x="688611" y="761804"/>
            <a:ext cx="2366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 err="1"/>
              <a:t>xception</a:t>
            </a:r>
            <a:r>
              <a:rPr lang="en-US" altLang="zh-CN" dirty="0"/>
              <a:t> </a:t>
            </a:r>
            <a:r>
              <a:rPr lang="en-US" altLang="zh-CN" dirty="0" err="1"/>
              <a:t>keras</a:t>
            </a:r>
            <a:r>
              <a:rPr lang="zh-CN" altLang="en-US" dirty="0"/>
              <a:t> 深度学习框架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866" y="866314"/>
            <a:ext cx="4403313" cy="367699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05384" y="1600436"/>
            <a:ext cx="1980220" cy="396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识别人体骨骼点</a:t>
            </a:r>
          </a:p>
        </p:txBody>
      </p:sp>
      <p:sp>
        <p:nvSpPr>
          <p:cNvPr id="6" name="下箭头 5"/>
          <p:cNvSpPr/>
          <p:nvPr/>
        </p:nvSpPr>
        <p:spPr>
          <a:xfrm>
            <a:off x="1655676" y="2140496"/>
            <a:ext cx="216024" cy="3960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05384" y="2680556"/>
            <a:ext cx="1980220" cy="396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动作识别</a:t>
            </a:r>
          </a:p>
        </p:txBody>
      </p:sp>
      <p:sp>
        <p:nvSpPr>
          <p:cNvPr id="14" name="下箭头 13"/>
          <p:cNvSpPr/>
          <p:nvPr/>
        </p:nvSpPr>
        <p:spPr>
          <a:xfrm>
            <a:off x="1655676" y="3204205"/>
            <a:ext cx="216024" cy="3960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05384" y="3727854"/>
            <a:ext cx="1980220" cy="396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发送指令</a:t>
            </a:r>
          </a:p>
        </p:txBody>
      </p:sp>
    </p:spTree>
    <p:extLst>
      <p:ext uri="{BB962C8B-B14F-4D97-AF65-F5344CB8AC3E}">
        <p14:creationId xmlns:p14="http://schemas.microsoft.com/office/powerpoint/2010/main" val="839381668"/>
      </p:ext>
    </p:extLst>
  </p:cSld>
  <p:clrMapOvr>
    <a:masterClrMapping/>
  </p:clrMapOvr>
  <p:transition spd="med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动作指令识别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23" y="1099201"/>
            <a:ext cx="2897237" cy="2897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92" y="1098122"/>
            <a:ext cx="2964111" cy="29123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79971" y="619395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效果展示</a:t>
            </a:r>
          </a:p>
        </p:txBody>
      </p:sp>
      <p:sp>
        <p:nvSpPr>
          <p:cNvPr id="9" name="笑脸 8"/>
          <p:cNvSpPr/>
          <p:nvPr/>
        </p:nvSpPr>
        <p:spPr>
          <a:xfrm>
            <a:off x="2015716" y="1708448"/>
            <a:ext cx="396044" cy="43204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871700" y="3580656"/>
            <a:ext cx="756084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0928716"/>
      </p:ext>
    </p:extLst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动作指令识别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454944"/>
            <a:ext cx="767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94157"/>
      </p:ext>
    </p:extLst>
  </p:cSld>
  <p:clrMapOvr>
    <a:masterClrMapping/>
  </p:clrMapOvr>
  <p:transition spd="med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动作指令识别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2" y="869615"/>
            <a:ext cx="7920372" cy="39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27037"/>
      </p:ext>
    </p:extLst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小车功能以及实现算法一览图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621A36-138F-4623-AF1C-0AF5C70A0453}"/>
              </a:ext>
            </a:extLst>
          </p:cNvPr>
          <p:cNvSpPr/>
          <p:nvPr/>
        </p:nvSpPr>
        <p:spPr>
          <a:xfrm>
            <a:off x="228154" y="3735160"/>
            <a:ext cx="1584176" cy="563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2F38C8-127E-411B-A5C9-8414388AF1CE}"/>
              </a:ext>
            </a:extLst>
          </p:cNvPr>
          <p:cNvSpPr txBox="1"/>
          <p:nvPr/>
        </p:nvSpPr>
        <p:spPr>
          <a:xfrm>
            <a:off x="246155" y="383722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图像识别功能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D2651BC-A656-4F6D-ADB4-4BA5EBA3F925}"/>
              </a:ext>
            </a:extLst>
          </p:cNvPr>
          <p:cNvGrpSpPr/>
          <p:nvPr/>
        </p:nvGrpSpPr>
        <p:grpSpPr>
          <a:xfrm>
            <a:off x="2272981" y="3140971"/>
            <a:ext cx="1617694" cy="369332"/>
            <a:chOff x="3239852" y="1067061"/>
            <a:chExt cx="1617694" cy="3693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E7647EF-851B-4BEE-968B-35E7B7CF436D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方向标识的识别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72652A3-46E9-445D-B910-B58642917344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FDA83D6-3732-4A39-907D-ECE2AFEE30FE}"/>
              </a:ext>
            </a:extLst>
          </p:cNvPr>
          <p:cNvGrpSpPr/>
          <p:nvPr/>
        </p:nvGrpSpPr>
        <p:grpSpPr>
          <a:xfrm>
            <a:off x="213018" y="1477492"/>
            <a:ext cx="1586407" cy="563434"/>
            <a:chOff x="1097613" y="1716091"/>
            <a:chExt cx="1586407" cy="56343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A2DE209-02C0-47A7-83CD-19E900942A29}"/>
                </a:ext>
              </a:extLst>
            </p:cNvPr>
            <p:cNvSpPr/>
            <p:nvPr/>
          </p:nvSpPr>
          <p:spPr>
            <a:xfrm>
              <a:off x="1099844" y="1716091"/>
              <a:ext cx="1584176" cy="5634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9F17BA-3EEF-4336-B2A9-4AC94DC0D24C}"/>
                </a:ext>
              </a:extLst>
            </p:cNvPr>
            <p:cNvSpPr txBox="1"/>
            <p:nvPr/>
          </p:nvSpPr>
          <p:spPr>
            <a:xfrm>
              <a:off x="1097613" y="1835776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语音识别功能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0B7A9BB-2815-400E-9583-2C610FA1C5EB}"/>
              </a:ext>
            </a:extLst>
          </p:cNvPr>
          <p:cNvGrpSpPr/>
          <p:nvPr/>
        </p:nvGrpSpPr>
        <p:grpSpPr>
          <a:xfrm>
            <a:off x="2281145" y="3784058"/>
            <a:ext cx="1617694" cy="369332"/>
            <a:chOff x="3239852" y="1067061"/>
            <a:chExt cx="1617694" cy="36933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B0DF1B3-4BE8-4E2A-8D87-163A893AA960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物体定位识别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CB25C43-3081-4B80-8B1D-BA060F7AB411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C35B1A-92B8-41DB-9CEF-A070B1EF95FF}"/>
              </a:ext>
            </a:extLst>
          </p:cNvPr>
          <p:cNvGrpSpPr/>
          <p:nvPr/>
        </p:nvGrpSpPr>
        <p:grpSpPr>
          <a:xfrm>
            <a:off x="2273893" y="4400382"/>
            <a:ext cx="1624946" cy="369332"/>
            <a:chOff x="3239852" y="1067061"/>
            <a:chExt cx="1617694" cy="36933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C5FB7E2-400C-45B1-A8DB-2514F582B783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人体骨骼关键点检测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AC46D7E-59B0-41B7-B94A-15321DAFCAB8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C67E90A-865B-4605-A569-0CD080319DC4}"/>
              </a:ext>
            </a:extLst>
          </p:cNvPr>
          <p:cNvGrpSpPr/>
          <p:nvPr/>
        </p:nvGrpSpPr>
        <p:grpSpPr>
          <a:xfrm>
            <a:off x="4189620" y="3120920"/>
            <a:ext cx="2232247" cy="369332"/>
            <a:chOff x="3239852" y="1067061"/>
            <a:chExt cx="1617694" cy="36933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AF5A8A5-4328-44EF-BFE0-3B2D27EF9773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CNN</a:t>
              </a:r>
              <a:r>
                <a:rPr lang="zh-CN" altLang="en-US" sz="1400" dirty="0"/>
                <a:t>卷积神经网络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DB86898-B9A5-422F-AE74-BDDA2DC991A9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3E3BF98-1A43-4EFE-8ECB-9746708441A1}"/>
              </a:ext>
            </a:extLst>
          </p:cNvPr>
          <p:cNvGrpSpPr/>
          <p:nvPr/>
        </p:nvGrpSpPr>
        <p:grpSpPr>
          <a:xfrm>
            <a:off x="4178508" y="3772882"/>
            <a:ext cx="2215489" cy="553996"/>
            <a:chOff x="3239852" y="1067061"/>
            <a:chExt cx="1617694" cy="55399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5428825-18E1-46A4-BED8-713F55730664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使用</a:t>
              </a:r>
              <a:r>
                <a:rPr lang="en-US" altLang="zh-CN" sz="1400" dirty="0"/>
                <a:t>OPENCV</a:t>
              </a:r>
              <a:r>
                <a:rPr lang="zh-CN" altLang="en-US" sz="1400" dirty="0"/>
                <a:t>的 </a:t>
              </a:r>
              <a:r>
                <a:rPr lang="en-US" altLang="zh-CN" sz="1400" dirty="0"/>
                <a:t>DNN</a:t>
              </a:r>
              <a:r>
                <a:rPr lang="zh-CN" altLang="en-US" sz="1400" dirty="0"/>
                <a:t>模块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A4A6FA8-8AF7-4822-8AB9-57B3262973C3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9F193BB-E04B-4892-9157-E2C7FB7C2194}"/>
              </a:ext>
            </a:extLst>
          </p:cNvPr>
          <p:cNvGrpSpPr/>
          <p:nvPr/>
        </p:nvGrpSpPr>
        <p:grpSpPr>
          <a:xfrm>
            <a:off x="4186720" y="4482947"/>
            <a:ext cx="2215489" cy="369332"/>
            <a:chOff x="3239852" y="1067061"/>
            <a:chExt cx="1617694" cy="36933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57D9A7F-D4F3-4F48-BAAF-9B90EA656558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Python</a:t>
              </a:r>
              <a:r>
                <a:rPr lang="zh-CN" altLang="en-US" sz="1400" dirty="0"/>
                <a:t>的</a:t>
              </a:r>
              <a:r>
                <a:rPr lang="en-US" altLang="zh-CN" sz="1400" dirty="0" err="1"/>
                <a:t>xception</a:t>
              </a:r>
              <a:r>
                <a:rPr lang="zh-CN" altLang="en-US" sz="1400" dirty="0"/>
                <a:t>库</a:t>
              </a:r>
              <a:endParaRPr lang="en-US" altLang="zh-CN" sz="14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C90B6E7-0354-4E65-B6F4-7860A47366A4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02113F1-2E9C-4E5D-A7DB-6EBE5ACAE9DA}"/>
              </a:ext>
            </a:extLst>
          </p:cNvPr>
          <p:cNvGrpSpPr/>
          <p:nvPr/>
        </p:nvGrpSpPr>
        <p:grpSpPr>
          <a:xfrm>
            <a:off x="2260903" y="2244834"/>
            <a:ext cx="1617694" cy="369332"/>
            <a:chOff x="3239852" y="1067061"/>
            <a:chExt cx="1617694" cy="36933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58D03BE-BCE5-42F6-B8AE-0B78D41A195E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说话人识别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93E1C6-3269-4224-B2A9-44094EA9E55D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DF38835-3D29-4CBC-B1E5-4913301AB7FD}"/>
              </a:ext>
            </a:extLst>
          </p:cNvPr>
          <p:cNvGrpSpPr/>
          <p:nvPr/>
        </p:nvGrpSpPr>
        <p:grpSpPr>
          <a:xfrm>
            <a:off x="2258911" y="1598718"/>
            <a:ext cx="1617694" cy="369332"/>
            <a:chOff x="3239852" y="1067061"/>
            <a:chExt cx="1617694" cy="369332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ABBBFE3-DD18-47D7-B742-9DAD3DB4710A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语音口令识别 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EEAEDFF-8D01-458C-A899-81233D808132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6AB71A3-36C4-4B43-B8D0-FC1DA81BF1BF}"/>
              </a:ext>
            </a:extLst>
          </p:cNvPr>
          <p:cNvGrpSpPr/>
          <p:nvPr/>
        </p:nvGrpSpPr>
        <p:grpSpPr>
          <a:xfrm>
            <a:off x="2251659" y="969839"/>
            <a:ext cx="1624946" cy="369332"/>
            <a:chOff x="3239852" y="1067061"/>
            <a:chExt cx="1617694" cy="369332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35B8970-8FF1-43CE-9606-332836DD8A67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环境音判别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A73430E-2C8E-4442-BEF3-B2E61339C2E6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9C17A95-E0C4-443A-9FB1-DD8B834A3891}"/>
              </a:ext>
            </a:extLst>
          </p:cNvPr>
          <p:cNvGrpSpPr/>
          <p:nvPr/>
        </p:nvGrpSpPr>
        <p:grpSpPr>
          <a:xfrm>
            <a:off x="6602580" y="486214"/>
            <a:ext cx="2344091" cy="369332"/>
            <a:chOff x="3163183" y="1067061"/>
            <a:chExt cx="1737514" cy="369332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60FEFCA-0570-4634-9690-E4EA49B409A9}"/>
                </a:ext>
              </a:extLst>
            </p:cNvPr>
            <p:cNvSpPr txBox="1"/>
            <p:nvPr/>
          </p:nvSpPr>
          <p:spPr>
            <a:xfrm>
              <a:off x="3163183" y="1097840"/>
              <a:ext cx="1737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网格搜索法</a:t>
              </a:r>
              <a:r>
                <a:rPr lang="en-US" altLang="zh-CN" sz="1400" dirty="0"/>
                <a:t>+k</a:t>
              </a:r>
              <a:r>
                <a:rPr lang="zh-CN" altLang="en-US" sz="1400" dirty="0"/>
                <a:t>折交叉验证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5710C49C-45CA-482E-BFD7-D8F72F46B9BF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FA5E2E-8522-444F-9D38-2A1ECEA6868C}"/>
              </a:ext>
            </a:extLst>
          </p:cNvPr>
          <p:cNvGrpSpPr/>
          <p:nvPr/>
        </p:nvGrpSpPr>
        <p:grpSpPr>
          <a:xfrm>
            <a:off x="4201461" y="2240454"/>
            <a:ext cx="2215489" cy="369332"/>
            <a:chOff x="3239852" y="1067061"/>
            <a:chExt cx="1617694" cy="369332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EA0B604-3A89-48D7-B94A-DC1AEF4D246C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百度语音识别</a:t>
              </a:r>
              <a:r>
                <a:rPr lang="en-US" altLang="zh-CN" sz="1400" dirty="0"/>
                <a:t>API</a:t>
              </a:r>
              <a:endParaRPr lang="zh-CN" altLang="en-US" sz="1400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21F313B-12FF-461E-A51A-360E8267B319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97F6421-BAA3-43CF-972E-A7E28DCFA0E0}"/>
              </a:ext>
            </a:extLst>
          </p:cNvPr>
          <p:cNvGrpSpPr/>
          <p:nvPr/>
        </p:nvGrpSpPr>
        <p:grpSpPr>
          <a:xfrm>
            <a:off x="4176427" y="468699"/>
            <a:ext cx="2215489" cy="369332"/>
            <a:chOff x="3239852" y="1067061"/>
            <a:chExt cx="1617694" cy="369332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54B9332-2BE5-4F94-B8CF-20E166DC1A25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SVM</a:t>
              </a:r>
              <a:r>
                <a:rPr lang="zh-CN" altLang="en-US" sz="1400" dirty="0"/>
                <a:t>支持向量机</a:t>
              </a:r>
              <a:endParaRPr lang="en-US" altLang="zh-CN" sz="1400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CD29A8B-103C-4279-933F-DC0A2D73AF82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12F6660-8D31-4C12-A157-FF534D04B499}"/>
              </a:ext>
            </a:extLst>
          </p:cNvPr>
          <p:cNvGrpSpPr/>
          <p:nvPr/>
        </p:nvGrpSpPr>
        <p:grpSpPr>
          <a:xfrm>
            <a:off x="4186720" y="1104735"/>
            <a:ext cx="2215489" cy="369332"/>
            <a:chOff x="3239852" y="1067061"/>
            <a:chExt cx="1617694" cy="369332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2334293-36EA-40BD-9236-F3E0B8D3024E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双向</a:t>
              </a:r>
              <a:r>
                <a:rPr lang="en-US" altLang="zh-CN" sz="1400" dirty="0"/>
                <a:t>LSTM</a:t>
              </a:r>
              <a:r>
                <a:rPr lang="zh-CN" altLang="en-US" sz="1400" dirty="0"/>
                <a:t>循环神经网络</a:t>
              </a:r>
              <a:endParaRPr lang="en-US" altLang="zh-CN" sz="1400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C01B607-0B0A-43E4-B106-727E5672BF06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5797767-AD74-438C-8E03-F396F6917ED1}"/>
              </a:ext>
            </a:extLst>
          </p:cNvPr>
          <p:cNvGrpSpPr/>
          <p:nvPr/>
        </p:nvGrpSpPr>
        <p:grpSpPr>
          <a:xfrm>
            <a:off x="4152933" y="1597177"/>
            <a:ext cx="2228927" cy="369332"/>
            <a:chOff x="3208740" y="1067061"/>
            <a:chExt cx="1615288" cy="369332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36EB981-81EC-49C8-9032-40CBBDF0DE26}"/>
                </a:ext>
              </a:extLst>
            </p:cNvPr>
            <p:cNvSpPr txBox="1"/>
            <p:nvPr/>
          </p:nvSpPr>
          <p:spPr>
            <a:xfrm>
              <a:off x="3208740" y="1103470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GMM</a:t>
              </a:r>
              <a:r>
                <a:rPr lang="zh-CN" altLang="en-US" sz="1400" dirty="0"/>
                <a:t>高斯混合模型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675576F-EED9-468A-B623-2156060E21A6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91EC0E7-6B99-48A4-A961-4C06E7E882A3}"/>
              </a:ext>
            </a:extLst>
          </p:cNvPr>
          <p:cNvGrpSpPr/>
          <p:nvPr/>
        </p:nvGrpSpPr>
        <p:grpSpPr>
          <a:xfrm>
            <a:off x="6701119" y="1582986"/>
            <a:ext cx="1944724" cy="369332"/>
            <a:chOff x="3239852" y="1067061"/>
            <a:chExt cx="1617694" cy="369332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6F949B4-12A5-43AE-AE9F-90E5BB6A8086}"/>
                </a:ext>
              </a:extLst>
            </p:cNvPr>
            <p:cNvSpPr txBox="1"/>
            <p:nvPr/>
          </p:nvSpPr>
          <p:spPr>
            <a:xfrm>
              <a:off x="3273370" y="1097837"/>
              <a:ext cx="1584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EM</a:t>
              </a:r>
              <a:r>
                <a:rPr lang="zh-CN" altLang="en-US" sz="1400" dirty="0"/>
                <a:t>算法 </a:t>
              </a:r>
              <a:r>
                <a:rPr lang="en-US" altLang="zh-CN" sz="1400" dirty="0"/>
                <a:t>+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BIC</a:t>
              </a:r>
              <a:r>
                <a:rPr lang="zh-CN" altLang="en-US" sz="1400" dirty="0"/>
                <a:t>信息准则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0F9AD0B5-B8D4-4987-A63E-AD805901B8FE}"/>
                </a:ext>
              </a:extLst>
            </p:cNvPr>
            <p:cNvSpPr/>
            <p:nvPr/>
          </p:nvSpPr>
          <p:spPr>
            <a:xfrm>
              <a:off x="3239852" y="1067061"/>
              <a:ext cx="1584176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左大括号 77">
            <a:extLst>
              <a:ext uri="{FF2B5EF4-FFF2-40B4-BE49-F238E27FC236}">
                <a16:creationId xmlns:a16="http://schemas.microsoft.com/office/drawing/2014/main" id="{2C65B2FB-291D-4FBC-B4B5-BB50FD15D758}"/>
              </a:ext>
            </a:extLst>
          </p:cNvPr>
          <p:cNvSpPr/>
          <p:nvPr/>
        </p:nvSpPr>
        <p:spPr>
          <a:xfrm>
            <a:off x="1797194" y="1168388"/>
            <a:ext cx="461717" cy="126014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左大括号 78">
            <a:extLst>
              <a:ext uri="{FF2B5EF4-FFF2-40B4-BE49-F238E27FC236}">
                <a16:creationId xmlns:a16="http://schemas.microsoft.com/office/drawing/2014/main" id="{DEED0942-A96C-4A90-866D-C130E082D823}"/>
              </a:ext>
            </a:extLst>
          </p:cNvPr>
          <p:cNvSpPr/>
          <p:nvPr/>
        </p:nvSpPr>
        <p:spPr>
          <a:xfrm>
            <a:off x="1790284" y="3346630"/>
            <a:ext cx="461717" cy="126014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左大括号 79">
            <a:extLst>
              <a:ext uri="{FF2B5EF4-FFF2-40B4-BE49-F238E27FC236}">
                <a16:creationId xmlns:a16="http://schemas.microsoft.com/office/drawing/2014/main" id="{E4E6FC7B-735D-4C9C-8116-5FF9E09C8B5D}"/>
              </a:ext>
            </a:extLst>
          </p:cNvPr>
          <p:cNvSpPr/>
          <p:nvPr/>
        </p:nvSpPr>
        <p:spPr>
          <a:xfrm>
            <a:off x="3877588" y="716300"/>
            <a:ext cx="295776" cy="6550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1DBD04E6-46E9-42EA-98B6-928E247F58D4}"/>
              </a:ext>
            </a:extLst>
          </p:cNvPr>
          <p:cNvCxnSpPr>
            <a:cxnSpLocks/>
            <a:stCxn id="54" idx="3"/>
            <a:endCxn id="73" idx="1"/>
          </p:cNvCxnSpPr>
          <p:nvPr/>
        </p:nvCxnSpPr>
        <p:spPr>
          <a:xfrm flipV="1">
            <a:off x="3876605" y="1781843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B54895B0-CA1A-4D3F-B05B-DFEECF3A7CA1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3848684" y="2425120"/>
            <a:ext cx="352777" cy="145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8A2BF895-A37D-458E-91B4-4069E5383174}"/>
              </a:ext>
            </a:extLst>
          </p:cNvPr>
          <p:cNvCxnSpPr>
            <a:cxnSpLocks/>
          </p:cNvCxnSpPr>
          <p:nvPr/>
        </p:nvCxnSpPr>
        <p:spPr>
          <a:xfrm flipV="1">
            <a:off x="3849441" y="3346266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7CE16597-0449-4239-8664-ED2C6E5FECCF}"/>
              </a:ext>
            </a:extLst>
          </p:cNvPr>
          <p:cNvCxnSpPr>
            <a:cxnSpLocks/>
          </p:cNvCxnSpPr>
          <p:nvPr/>
        </p:nvCxnSpPr>
        <p:spPr>
          <a:xfrm flipV="1">
            <a:off x="3868331" y="3998407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59666DC-6CEC-4190-B778-BD61CE4AA514}"/>
              </a:ext>
            </a:extLst>
          </p:cNvPr>
          <p:cNvCxnSpPr>
            <a:cxnSpLocks/>
          </p:cNvCxnSpPr>
          <p:nvPr/>
        </p:nvCxnSpPr>
        <p:spPr>
          <a:xfrm flipV="1">
            <a:off x="3849690" y="4650904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F001A16-7EE7-455B-8CCA-225283436591}"/>
              </a:ext>
            </a:extLst>
          </p:cNvPr>
          <p:cNvCxnSpPr>
            <a:cxnSpLocks/>
          </p:cNvCxnSpPr>
          <p:nvPr/>
        </p:nvCxnSpPr>
        <p:spPr>
          <a:xfrm flipV="1">
            <a:off x="6382062" y="1778449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C3FF55A-F55B-4D31-91EB-39763817D4E4}"/>
              </a:ext>
            </a:extLst>
          </p:cNvPr>
          <p:cNvCxnSpPr>
            <a:cxnSpLocks/>
          </p:cNvCxnSpPr>
          <p:nvPr/>
        </p:nvCxnSpPr>
        <p:spPr>
          <a:xfrm flipV="1">
            <a:off x="6356305" y="669340"/>
            <a:ext cx="319259" cy="15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058142"/>
      </p:ext>
    </p:extLst>
  </p:cSld>
  <p:clrMapOvr>
    <a:masterClrMapping/>
  </p:clrMapOvr>
  <p:transition spd="med"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物体识别</a:t>
            </a:r>
            <a:r>
              <a:rPr lang="en-US" altLang="zh-CN" sz="2000" b="1" kern="100" dirty="0" err="1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ios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app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79971" y="619395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效果展示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87" y="776636"/>
            <a:ext cx="2311403" cy="41112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410" y="776940"/>
            <a:ext cx="2370036" cy="42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340"/>
      </p:ext>
    </p:extLst>
  </p:cSld>
  <p:clrMapOvr>
    <a:masterClrMapping/>
  </p:clrMapOvr>
  <p:transition spd="med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6—DNN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模型图像识别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4FF7F7-7ADA-4F0D-A002-A9E2FE450939}"/>
              </a:ext>
            </a:extLst>
          </p:cNvPr>
          <p:cNvSpPr/>
          <p:nvPr/>
        </p:nvSpPr>
        <p:spPr>
          <a:xfrm>
            <a:off x="1079612" y="1676690"/>
            <a:ext cx="4788024" cy="1791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通过之前实现的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DroidCam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软件捕获手机摄像头图像，我们用程序对图像进行截取，将获取的图像调入训练好的模型，根据模型解读图像信息，生成相应的小车行进指令，通过蓝牙串口发送指令，控制小车行进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3">
            <a:extLst>
              <a:ext uri="{FF2B5EF4-FFF2-40B4-BE49-F238E27FC236}">
                <a16:creationId xmlns:a16="http://schemas.microsoft.com/office/drawing/2014/main" id="{C9F112DD-8911-4B75-9E05-FFE54F89F0E2}"/>
              </a:ext>
            </a:extLst>
          </p:cNvPr>
          <p:cNvSpPr/>
          <p:nvPr/>
        </p:nvSpPr>
        <p:spPr>
          <a:xfrm>
            <a:off x="6448537" y="1529654"/>
            <a:ext cx="1623521" cy="508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障碍识别定位</a:t>
            </a: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B6FF4A7D-E3E0-491C-8FFB-1CC128B1EAAD}"/>
              </a:ext>
            </a:extLst>
          </p:cNvPr>
          <p:cNvSpPr/>
          <p:nvPr/>
        </p:nvSpPr>
        <p:spPr>
          <a:xfrm>
            <a:off x="6451519" y="3107390"/>
            <a:ext cx="1623521" cy="508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图片指令识别</a:t>
            </a:r>
          </a:p>
        </p:txBody>
      </p:sp>
    </p:spTree>
    <p:extLst>
      <p:ext uri="{BB962C8B-B14F-4D97-AF65-F5344CB8AC3E}">
        <p14:creationId xmlns:p14="http://schemas.microsoft.com/office/powerpoint/2010/main" val="482429516"/>
      </p:ext>
    </p:extLst>
  </p:cSld>
  <p:clrMapOvr>
    <a:masterClrMapping/>
  </p:clrMapOvr>
  <p:transition spd="med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3"/>
          <p:cNvGrpSpPr/>
          <p:nvPr/>
        </p:nvGrpSpPr>
        <p:grpSpPr>
          <a:xfrm>
            <a:off x="1079332" y="837895"/>
            <a:ext cx="846351" cy="582524"/>
            <a:chOff x="4000496" y="1428742"/>
            <a:chExt cx="1071570" cy="380134"/>
          </a:xfrm>
        </p:grpSpPr>
        <p:sp>
          <p:nvSpPr>
            <p:cNvPr id="67" name="Rectangle 66"/>
            <p:cNvSpPr/>
            <p:nvPr/>
          </p:nvSpPr>
          <p:spPr>
            <a:xfrm>
              <a:off x="4000496" y="1428742"/>
              <a:ext cx="1071570" cy="285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37605" y="1470426"/>
              <a:ext cx="595036" cy="338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原理</a:t>
              </a:r>
              <a:endParaRPr lang="en-US" sz="16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819772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6—DNN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模型障碍识别定位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2C2EFA-7EE1-4928-BB83-A83F934B8322}"/>
              </a:ext>
            </a:extLst>
          </p:cNvPr>
          <p:cNvSpPr/>
          <p:nvPr/>
        </p:nvSpPr>
        <p:spPr>
          <a:xfrm>
            <a:off x="2226247" y="763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模块，利用预先训练过的模型，实现物体识别。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92E84E-BAD6-4C04-AA74-C3157C2F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57" y="1464360"/>
            <a:ext cx="3637531" cy="2413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C8B0AE-6704-4F74-A455-9BC30D9D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783" y="1268548"/>
            <a:ext cx="2024117" cy="2882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A770C5-A452-4F0A-A03E-11721EA7A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72" y="3912717"/>
            <a:ext cx="2933700" cy="561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96D3AC-DFF9-4BBA-BEC9-21CDC3951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30" y="4111971"/>
            <a:ext cx="3629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96828"/>
      </p:ext>
    </p:extLst>
  </p:cSld>
  <p:clrMapOvr>
    <a:masterClrMapping/>
  </p:clrMapOvr>
  <p:transition spd="med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6—DNN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模型图像识别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2C2EFA-7EE1-4928-BB83-A83F934B8322}"/>
              </a:ext>
            </a:extLst>
          </p:cNvPr>
          <p:cNvSpPr/>
          <p:nvPr/>
        </p:nvSpPr>
        <p:spPr>
          <a:xfrm>
            <a:off x="840817" y="1209762"/>
            <a:ext cx="2849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我们用小车在行进过程中捕获的图片来进行识别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A74308-0908-4005-8640-4B8B0A88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7" y="2197884"/>
            <a:ext cx="3412640" cy="2627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BA9AD1-765B-438C-A2D8-ED69CF37F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280" y="1679318"/>
            <a:ext cx="3728688" cy="290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66305"/>
      </p:ext>
    </p:extLst>
  </p:cSld>
  <p:clrMapOvr>
    <a:masterClrMapping/>
  </p:clrMapOvr>
  <p:transition spd="med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6—DNN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模型图像识别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2C2EFA-7EE1-4928-BB83-A83F934B8322}"/>
              </a:ext>
            </a:extLst>
          </p:cNvPr>
          <p:cNvSpPr/>
          <p:nvPr/>
        </p:nvSpPr>
        <p:spPr>
          <a:xfrm>
            <a:off x="827584" y="1116282"/>
            <a:ext cx="4487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当小车遇见瓶子时，执行之前烧录给小车的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Avoid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，让小车避过这个瓶子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https://www.pyimagesearch.com/wp-content/uploads/2017/09/mobilenet_depthwise.png">
            <a:hlinkClick r:id="rId2"/>
            <a:extLst>
              <a:ext uri="{FF2B5EF4-FFF2-40B4-BE49-F238E27FC236}">
                <a16:creationId xmlns:a16="http://schemas.microsoft.com/office/drawing/2014/main" id="{7633D660-C7F7-431C-849B-91C7BF599C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030" y="2457794"/>
            <a:ext cx="2801620" cy="17995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96A8CE6-8C6D-4D54-9A02-90EF6F22554F}"/>
              </a:ext>
            </a:extLst>
          </p:cNvPr>
          <p:cNvSpPr/>
          <p:nvPr/>
        </p:nvSpPr>
        <p:spPr>
          <a:xfrm>
            <a:off x="5314851" y="2088462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MobileNet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073087"/>
      </p:ext>
    </p:extLst>
  </p:cSld>
  <p:clrMapOvr>
    <a:masterClrMapping/>
  </p:clrMapOvr>
  <p:transition spd="med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2248F70-FD42-4FCF-A52C-13468E7D78BA}"/>
              </a:ext>
            </a:extLst>
          </p:cNvPr>
          <p:cNvSpPr/>
          <p:nvPr/>
        </p:nvSpPr>
        <p:spPr>
          <a:xfrm>
            <a:off x="71500" y="10632"/>
            <a:ext cx="4968552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7—CNN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卷积神经网络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图片指令识别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2C2EFA-7EE1-4928-BB83-A83F934B8322}"/>
              </a:ext>
            </a:extLst>
          </p:cNvPr>
          <p:cNvSpPr/>
          <p:nvPr/>
        </p:nvSpPr>
        <p:spPr>
          <a:xfrm>
            <a:off x="668673" y="1395965"/>
            <a:ext cx="44872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 Neural Network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）是一种特殊类型的前向神经网络，普遍适用于图像识别、语音识别等领域，是为识别二维物体而特殊设计的多层网络结构。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87A454-32B2-4447-A5B0-58D1EE00CA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3292624"/>
            <a:ext cx="5741248" cy="15624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B5B6F64-0715-4681-BCCE-6BD458D53D24}"/>
              </a:ext>
            </a:extLst>
          </p:cNvPr>
          <p:cNvSpPr/>
          <p:nvPr/>
        </p:nvSpPr>
        <p:spPr>
          <a:xfrm>
            <a:off x="6051031" y="1728444"/>
            <a:ext cx="24842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个卷积层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及对应的池化层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个全连接层</a:t>
            </a:r>
          </a:p>
        </p:txBody>
      </p:sp>
    </p:spTree>
    <p:extLst>
      <p:ext uri="{BB962C8B-B14F-4D97-AF65-F5344CB8AC3E}">
        <p14:creationId xmlns:p14="http://schemas.microsoft.com/office/powerpoint/2010/main" val="1061606075"/>
      </p:ext>
    </p:extLst>
  </p:cSld>
  <p:clrMapOvr>
    <a:masterClrMapping/>
  </p:clrMapOvr>
  <p:transition spd="med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7—CNN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卷积神经网络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2FBBCD-B1FD-46C5-9610-3A78DB6AB1B6}"/>
              </a:ext>
            </a:extLst>
          </p:cNvPr>
          <p:cNvSpPr txBox="1"/>
          <p:nvPr/>
        </p:nvSpPr>
        <p:spPr bwMode="auto">
          <a:xfrm>
            <a:off x="2472274" y="709267"/>
            <a:ext cx="4079946" cy="130165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35DA61-D13F-4A66-BAC3-F48F1090D6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1938" y="1381465"/>
            <a:ext cx="2388849" cy="17518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6E803E-E8D1-4EEA-B914-EBA39C017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4239" y="1381464"/>
            <a:ext cx="2388850" cy="17518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FF8AAF-54CC-4A43-B71C-D3DD5433A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054" y="3364632"/>
            <a:ext cx="4133850" cy="1495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1C0520-3041-4FD8-B542-F0C16CFD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054" y="1497807"/>
            <a:ext cx="3549591" cy="17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22984"/>
      </p:ext>
    </p:extLst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2248F70-FD42-4FCF-A52C-13468E7D78BA}"/>
              </a:ext>
            </a:extLst>
          </p:cNvPr>
          <p:cNvSpPr/>
          <p:nvPr/>
        </p:nvSpPr>
        <p:spPr>
          <a:xfrm>
            <a:off x="71500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功能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7—CNN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卷积神经网络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54F551-6172-4505-9590-3DBB007F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952793"/>
            <a:ext cx="5150147" cy="32395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81AF9E5-DAC3-4B52-B33B-92DA5593B384}"/>
              </a:ext>
            </a:extLst>
          </p:cNvPr>
          <p:cNvSpPr/>
          <p:nvPr/>
        </p:nvSpPr>
        <p:spPr>
          <a:xfrm>
            <a:off x="4566456" y="2437969"/>
            <a:ext cx="44872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defRPr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重点：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根据小车行驶速度调整程序获取图片并进行处理的时间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考虑小车的行驶过程中的网络延迟及处理时间延迟等问题</a:t>
            </a:r>
          </a:p>
        </p:txBody>
      </p:sp>
    </p:spTree>
    <p:extLst>
      <p:ext uri="{BB962C8B-B14F-4D97-AF65-F5344CB8AC3E}">
        <p14:creationId xmlns:p14="http://schemas.microsoft.com/office/powerpoint/2010/main" val="1401049509"/>
      </p:ext>
    </p:extLst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小组分工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79507" y="2156700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4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 rot="5400000">
            <a:off x="354395" y="1524304"/>
            <a:ext cx="2301590" cy="207450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91372" tIns="45684" rIns="91372" bIns="45684" numCol="1" anchor="t" anchorCtr="0" compatLnSpc="1"/>
          <a:lstStyle/>
          <a:p>
            <a:pPr defTabSz="913130">
              <a:defRPr/>
            </a:pP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56"/>
          <p:cNvSpPr txBox="1"/>
          <p:nvPr/>
        </p:nvSpPr>
        <p:spPr>
          <a:xfrm>
            <a:off x="975585" y="2159279"/>
            <a:ext cx="104884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913130">
              <a:defRPr/>
            </a:pPr>
            <a:r>
              <a:rPr lang="zh-CN" altLang="en-US" sz="2800" kern="0" dirty="0">
                <a:solidFill>
                  <a:sysClr val="window" lastClr="FFFFFF"/>
                </a:solidFill>
              </a:rPr>
              <a:t>小组分工</a:t>
            </a:r>
          </a:p>
        </p:txBody>
      </p:sp>
      <p:sp>
        <p:nvSpPr>
          <p:cNvPr id="10" name="Freeform 5"/>
          <p:cNvSpPr/>
          <p:nvPr/>
        </p:nvSpPr>
        <p:spPr bwMode="auto">
          <a:xfrm rot="5400000">
            <a:off x="237448" y="1446335"/>
            <a:ext cx="2525117" cy="225241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372" tIns="45684" rIns="91372" bIns="45684" numCol="1" anchor="t" anchorCtr="0" compatLnSpc="1"/>
          <a:lstStyle/>
          <a:p>
            <a:pPr defTabSz="913130">
              <a:defRPr/>
            </a:pP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F36BB2B-82EC-4DB7-A268-81D7F8F4AF5F}"/>
              </a:ext>
            </a:extLst>
          </p:cNvPr>
          <p:cNvSpPr/>
          <p:nvPr/>
        </p:nvSpPr>
        <p:spPr>
          <a:xfrm>
            <a:off x="250060" y="48457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小组分工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4D8E3D-A059-4FA4-A3EA-61565282BE1A}"/>
              </a:ext>
            </a:extLst>
          </p:cNvPr>
          <p:cNvSpPr txBox="1"/>
          <p:nvPr/>
        </p:nvSpPr>
        <p:spPr>
          <a:xfrm>
            <a:off x="3041532" y="3268508"/>
            <a:ext cx="17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姚林丽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1FB017-7708-42C5-8C85-07EEFBA71415}"/>
              </a:ext>
            </a:extLst>
          </p:cNvPr>
          <p:cNvSpPr txBox="1"/>
          <p:nvPr/>
        </p:nvSpPr>
        <p:spPr>
          <a:xfrm>
            <a:off x="3041533" y="802348"/>
            <a:ext cx="17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陈洁婷</a:t>
            </a:r>
          </a:p>
        </p:txBody>
      </p:sp>
      <p:sp>
        <p:nvSpPr>
          <p:cNvPr id="26" name="TextBox 54">
            <a:extLst>
              <a:ext uri="{FF2B5EF4-FFF2-40B4-BE49-F238E27FC236}">
                <a16:creationId xmlns:a16="http://schemas.microsoft.com/office/drawing/2014/main" id="{3B93A552-647A-4FA1-85E3-4304F839CB32}"/>
              </a:ext>
            </a:extLst>
          </p:cNvPr>
          <p:cNvSpPr txBox="1"/>
          <p:nvPr/>
        </p:nvSpPr>
        <p:spPr>
          <a:xfrm>
            <a:off x="4259994" y="4038893"/>
            <a:ext cx="4272446" cy="931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实现了电脑传送数据给小车蓝牙串口；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所有代码的整合；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的并发控制；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说话人识别部分的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GMM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实现；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54">
            <a:extLst>
              <a:ext uri="{FF2B5EF4-FFF2-40B4-BE49-F238E27FC236}">
                <a16:creationId xmlns:a16="http://schemas.microsoft.com/office/drawing/2014/main" id="{3A091B6B-CC3D-47A3-B4AB-CCCC316D8CF2}"/>
              </a:ext>
            </a:extLst>
          </p:cNvPr>
          <p:cNvSpPr txBox="1"/>
          <p:nvPr/>
        </p:nvSpPr>
        <p:spPr>
          <a:xfrm>
            <a:off x="4268158" y="1622903"/>
            <a:ext cx="4407902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在图像识别方面，实现了人体骨骼关键点检测；制作了一个识别物体的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364191C-09EF-41BA-976D-6C360C920775}"/>
              </a:ext>
            </a:extLst>
          </p:cNvPr>
          <p:cNvSpPr txBox="1"/>
          <p:nvPr/>
        </p:nvSpPr>
        <p:spPr>
          <a:xfrm>
            <a:off x="3028805" y="1680212"/>
            <a:ext cx="17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薛    畅 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472CD7B6-7F76-48D0-9D1A-251A21352EFF}"/>
              </a:ext>
            </a:extLst>
          </p:cNvPr>
          <p:cNvSpPr txBox="1"/>
          <p:nvPr/>
        </p:nvSpPr>
        <p:spPr>
          <a:xfrm>
            <a:off x="4268158" y="3303631"/>
            <a:ext cx="3900257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RNN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神经网络模型训练数据；制作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</a:t>
            </a:r>
          </a:p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录音的实现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DC83103-2C91-4F8E-91AB-B791EEB86064}"/>
              </a:ext>
            </a:extLst>
          </p:cNvPr>
          <p:cNvSpPr txBox="1"/>
          <p:nvPr/>
        </p:nvSpPr>
        <p:spPr>
          <a:xfrm>
            <a:off x="3041533" y="2415474"/>
            <a:ext cx="17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张    倩</a:t>
            </a:r>
          </a:p>
        </p:txBody>
      </p:sp>
      <p:sp>
        <p:nvSpPr>
          <p:cNvPr id="6" name="TextBox 54"/>
          <p:cNvSpPr txBox="1"/>
          <p:nvPr/>
        </p:nvSpPr>
        <p:spPr>
          <a:xfrm>
            <a:off x="4283968" y="763705"/>
            <a:ext cx="4320480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手机蓝牙通信、数据集采集、基于支持向量机的音频场景识别、参数调优、语音识别</a:t>
            </a:r>
            <a:r>
              <a:rPr lang="en-US" altLang="zh-CN" sz="14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调用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B7B50D-EAA3-47F7-A661-AD7762CA65A7}"/>
              </a:ext>
            </a:extLst>
          </p:cNvPr>
          <p:cNvSpPr/>
          <p:nvPr/>
        </p:nvSpPr>
        <p:spPr>
          <a:xfrm>
            <a:off x="3054362" y="396149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苏吉雅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7DD9C19-D389-4FEB-A1B1-49D35B538D1E}"/>
              </a:ext>
            </a:extLst>
          </p:cNvPr>
          <p:cNvSpPr/>
          <p:nvPr/>
        </p:nvSpPr>
        <p:spPr>
          <a:xfrm>
            <a:off x="2542440" y="768374"/>
            <a:ext cx="427814" cy="427946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31" tIns="34265" rIns="68531" bIns="3426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130">
              <a:defRPr/>
            </a:pPr>
            <a:r>
              <a:rPr lang="en-US" altLang="zh-CN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009F2C2-3CBD-460D-9366-8DCB33CCB274}"/>
              </a:ext>
            </a:extLst>
          </p:cNvPr>
          <p:cNvSpPr/>
          <p:nvPr/>
        </p:nvSpPr>
        <p:spPr>
          <a:xfrm>
            <a:off x="2555827" y="1650905"/>
            <a:ext cx="427814" cy="427946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31" tIns="34265" rIns="68531" bIns="3426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130">
              <a:defRPr/>
            </a:pPr>
            <a:r>
              <a:rPr lang="en-US" altLang="zh-CN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E4AADE5-CCC3-4188-AD65-2821B525E120}"/>
              </a:ext>
            </a:extLst>
          </p:cNvPr>
          <p:cNvSpPr/>
          <p:nvPr/>
        </p:nvSpPr>
        <p:spPr>
          <a:xfrm>
            <a:off x="2573086" y="2423796"/>
            <a:ext cx="427814" cy="427946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31" tIns="34265" rIns="68531" bIns="3426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130">
              <a:defRPr/>
            </a:pPr>
            <a:r>
              <a:rPr lang="en-US" altLang="zh-CN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6A5D3DC-B1B1-4FEB-B564-8B986E9B79F2}"/>
              </a:ext>
            </a:extLst>
          </p:cNvPr>
          <p:cNvSpPr/>
          <p:nvPr/>
        </p:nvSpPr>
        <p:spPr>
          <a:xfrm>
            <a:off x="2555827" y="3220616"/>
            <a:ext cx="427814" cy="427946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31" tIns="34265" rIns="68531" bIns="3426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130">
              <a:defRPr/>
            </a:pPr>
            <a:r>
              <a:rPr lang="en-US" altLang="zh-CN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C4E83A2-79D4-459B-87AA-5C7BFE3DA3DB}"/>
              </a:ext>
            </a:extLst>
          </p:cNvPr>
          <p:cNvSpPr/>
          <p:nvPr/>
        </p:nvSpPr>
        <p:spPr>
          <a:xfrm>
            <a:off x="2536152" y="3941796"/>
            <a:ext cx="427814" cy="427946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8531" tIns="34265" rIns="68531" bIns="3426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130">
              <a:defRPr/>
            </a:pPr>
            <a:r>
              <a:rPr lang="en-US" altLang="zh-CN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54">
            <a:extLst>
              <a:ext uri="{FF2B5EF4-FFF2-40B4-BE49-F238E27FC236}">
                <a16:creationId xmlns:a16="http://schemas.microsoft.com/office/drawing/2014/main" id="{DF700C04-C786-4967-A265-6BECEAAB2564}"/>
              </a:ext>
            </a:extLst>
          </p:cNvPr>
          <p:cNvSpPr txBox="1"/>
          <p:nvPr/>
        </p:nvSpPr>
        <p:spPr>
          <a:xfrm>
            <a:off x="4267905" y="2435556"/>
            <a:ext cx="4407902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defTabSz="684530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在图像识别方面实现了定位识别障碍物；用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CNN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网络实现了对方向标识的识别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硬件问题解决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7" y="2088445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1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48828" y="2708198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实验总结</a:t>
            </a: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79507" y="2156700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5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0214"/>
      </p:ext>
    </p:extLst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实验总结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DFC8B9-1A6A-4B4E-9B43-FABCE9565356}"/>
              </a:ext>
            </a:extLst>
          </p:cNvPr>
          <p:cNvSpPr/>
          <p:nvPr/>
        </p:nvSpPr>
        <p:spPr>
          <a:xfrm>
            <a:off x="1259632" y="1034098"/>
            <a:ext cx="687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在本项目中，我们通过自己搭建小车，熟练地运用了</a:t>
            </a:r>
            <a:r>
              <a:rPr lang="en-US" altLang="zh-CN" dirty="0" err="1"/>
              <a:t>ardunio</a:t>
            </a:r>
            <a:r>
              <a:rPr lang="zh-CN" altLang="en-US" dirty="0"/>
              <a:t>平台，在实践中学习了很多实用的软件和硬件，还尝试了做</a:t>
            </a:r>
            <a:r>
              <a:rPr lang="en-US" altLang="zh-CN" dirty="0"/>
              <a:t>APP</a:t>
            </a:r>
            <a:r>
              <a:rPr lang="zh-CN" altLang="en-US" dirty="0"/>
              <a:t>。</a:t>
            </a: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072024AC-32BF-45BD-B6EE-3636172B0AD3}"/>
              </a:ext>
            </a:extLst>
          </p:cNvPr>
          <p:cNvGrpSpPr/>
          <p:nvPr/>
        </p:nvGrpSpPr>
        <p:grpSpPr bwMode="auto">
          <a:xfrm>
            <a:off x="824502" y="1174791"/>
            <a:ext cx="236934" cy="237008"/>
            <a:chOff x="1066800" y="2209799"/>
            <a:chExt cx="315279" cy="315280"/>
          </a:xfrm>
        </p:grpSpPr>
        <p:sp>
          <p:nvSpPr>
            <p:cNvPr id="12" name="Shape 796">
              <a:extLst>
                <a:ext uri="{FF2B5EF4-FFF2-40B4-BE49-F238E27FC236}">
                  <a16:creationId xmlns:a16="http://schemas.microsoft.com/office/drawing/2014/main" id="{043FF157-439F-436F-B92D-A38981D7DA29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13" name="Shape 797">
              <a:extLst>
                <a:ext uri="{FF2B5EF4-FFF2-40B4-BE49-F238E27FC236}">
                  <a16:creationId xmlns:a16="http://schemas.microsoft.com/office/drawing/2014/main" id="{50CCFE7C-6EF7-4578-A0C8-065539F8CFFF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A383206A-DEB3-41C2-A831-2C9BE683766E}"/>
              </a:ext>
            </a:extLst>
          </p:cNvPr>
          <p:cNvSpPr/>
          <p:nvPr/>
        </p:nvSpPr>
        <p:spPr>
          <a:xfrm>
            <a:off x="1258009" y="1798045"/>
            <a:ext cx="6876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在探索小车的功能中，我们思路广泛，从基础功能开始一步一步实现。在深度学习方面，我们主要从图像识别和语音识别两个领域切入，从</a:t>
            </a:r>
            <a:r>
              <a:rPr lang="en-US" altLang="zh-CN" dirty="0"/>
              <a:t>GMM</a:t>
            </a:r>
            <a:r>
              <a:rPr lang="zh-CN" altLang="en-US" dirty="0"/>
              <a:t>模型开始训练，到</a:t>
            </a:r>
            <a:r>
              <a:rPr lang="en-US" altLang="zh-CN" dirty="0"/>
              <a:t>SVM</a:t>
            </a:r>
            <a:r>
              <a:rPr lang="zh-CN" altLang="en-US" dirty="0"/>
              <a:t>支持向量机的应用和</a:t>
            </a:r>
            <a:r>
              <a:rPr lang="en-US" altLang="zh-CN" dirty="0"/>
              <a:t>RNN</a:t>
            </a:r>
            <a:r>
              <a:rPr lang="zh-CN" altLang="en-US" dirty="0"/>
              <a:t>神经网络的搭建，自己动手将课堂知识运用于实践，更深刻地理解了人工智能，也实现了小车很多有趣的功能。</a:t>
            </a:r>
          </a:p>
        </p:txBody>
      </p:sp>
      <p:grpSp>
        <p:nvGrpSpPr>
          <p:cNvPr id="15" name="Group 1">
            <a:extLst>
              <a:ext uri="{FF2B5EF4-FFF2-40B4-BE49-F238E27FC236}">
                <a16:creationId xmlns:a16="http://schemas.microsoft.com/office/drawing/2014/main" id="{523D9161-879D-4F22-850A-AA7F799BB508}"/>
              </a:ext>
            </a:extLst>
          </p:cNvPr>
          <p:cNvGrpSpPr/>
          <p:nvPr/>
        </p:nvGrpSpPr>
        <p:grpSpPr bwMode="auto">
          <a:xfrm>
            <a:off x="822879" y="1870606"/>
            <a:ext cx="236934" cy="237008"/>
            <a:chOff x="1066800" y="2209799"/>
            <a:chExt cx="315279" cy="315280"/>
          </a:xfrm>
        </p:grpSpPr>
        <p:sp>
          <p:nvSpPr>
            <p:cNvPr id="17" name="Shape 796">
              <a:extLst>
                <a:ext uri="{FF2B5EF4-FFF2-40B4-BE49-F238E27FC236}">
                  <a16:creationId xmlns:a16="http://schemas.microsoft.com/office/drawing/2014/main" id="{DC4350F2-6E00-405C-B652-112B12BED494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18" name="Shape 797">
              <a:extLst>
                <a:ext uri="{FF2B5EF4-FFF2-40B4-BE49-F238E27FC236}">
                  <a16:creationId xmlns:a16="http://schemas.microsoft.com/office/drawing/2014/main" id="{A5869FAB-8FE7-41F8-99C3-465BA71F578B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7D8958E1-D014-402B-BED8-CA026BAA0E67}"/>
              </a:ext>
            </a:extLst>
          </p:cNvPr>
          <p:cNvSpPr/>
          <p:nvPr/>
        </p:nvSpPr>
        <p:spPr>
          <a:xfrm>
            <a:off x="1258009" y="3464659"/>
            <a:ext cx="687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在项目中，我们小组五个人分工明确，协作愉快，在互相交流和探讨中互相学习到很多知识。</a:t>
            </a:r>
          </a:p>
        </p:txBody>
      </p:sp>
      <p:grpSp>
        <p:nvGrpSpPr>
          <p:cNvPr id="21" name="Group 1">
            <a:extLst>
              <a:ext uri="{FF2B5EF4-FFF2-40B4-BE49-F238E27FC236}">
                <a16:creationId xmlns:a16="http://schemas.microsoft.com/office/drawing/2014/main" id="{08C56109-EBAA-4949-8C73-09EDD2322FDC}"/>
              </a:ext>
            </a:extLst>
          </p:cNvPr>
          <p:cNvGrpSpPr/>
          <p:nvPr/>
        </p:nvGrpSpPr>
        <p:grpSpPr bwMode="auto">
          <a:xfrm>
            <a:off x="822879" y="3537220"/>
            <a:ext cx="236934" cy="237008"/>
            <a:chOff x="1066800" y="2209799"/>
            <a:chExt cx="315279" cy="315280"/>
          </a:xfrm>
        </p:grpSpPr>
        <p:sp>
          <p:nvSpPr>
            <p:cNvPr id="22" name="Shape 796">
              <a:extLst>
                <a:ext uri="{FF2B5EF4-FFF2-40B4-BE49-F238E27FC236}">
                  <a16:creationId xmlns:a16="http://schemas.microsoft.com/office/drawing/2014/main" id="{09B9BA92-3AD3-4FA5-BF83-7766E36535F2}"/>
                </a:ext>
              </a:extLst>
            </p:cNvPr>
            <p:cNvSpPr/>
            <p:nvPr/>
          </p:nvSpPr>
          <p:spPr>
            <a:xfrm>
              <a:off x="1066800" y="2209799"/>
              <a:ext cx="315279" cy="31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>
                <a:defRPr/>
              </a:pPr>
              <a:endParaRPr>
                <a:latin typeface="+mn-lt"/>
              </a:endParaRPr>
            </a:p>
          </p:txBody>
        </p:sp>
        <p:sp>
          <p:nvSpPr>
            <p:cNvPr id="23" name="Shape 797">
              <a:extLst>
                <a:ext uri="{FF2B5EF4-FFF2-40B4-BE49-F238E27FC236}">
                  <a16:creationId xmlns:a16="http://schemas.microsoft.com/office/drawing/2014/main" id="{6A512642-DA37-4FD7-85B7-6897590ADAC6}"/>
                </a:ext>
              </a:extLst>
            </p:cNvPr>
            <p:cNvSpPr/>
            <p:nvPr/>
          </p:nvSpPr>
          <p:spPr bwMode="auto">
            <a:xfrm>
              <a:off x="1139147" y="2295483"/>
              <a:ext cx="170585" cy="143910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653720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C4E290A7-4EBF-4EF0-8A43-493BFDB86B83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解决电脑蓝牙与小车蓝牙的连接问题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786173-9CDA-469D-A1CB-923C05C8A1B2}"/>
              </a:ext>
            </a:extLst>
          </p:cNvPr>
          <p:cNvSpPr/>
          <p:nvPr/>
        </p:nvSpPr>
        <p:spPr>
          <a:xfrm>
            <a:off x="1187624" y="2293285"/>
            <a:ext cx="6202203" cy="2130217"/>
          </a:xfrm>
          <a:prstGeom prst="rect">
            <a:avLst/>
          </a:prstGeom>
        </p:spPr>
        <p:txBody>
          <a:bodyPr wrap="square" lIns="91458" tIns="45729" rIns="91458" bIns="45729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serial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 = serial.Serial('COM4', 9600, timeout=0.5)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打开串口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COM4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，设置波特率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= ‘1’</a:t>
            </a:r>
            <a:endParaRPr lang="pt-BR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ser.write(</a:t>
            </a:r>
            <a:r>
              <a:rPr lang="pt-BR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data.encode()</a:t>
            </a: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//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从串口写数据</a:t>
            </a:r>
            <a:endParaRPr lang="pt-BR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BR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st=ser.readline()     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从串口读数据</a:t>
            </a:r>
          </a:p>
        </p:txBody>
      </p:sp>
      <p:sp>
        <p:nvSpPr>
          <p:cNvPr id="9" name="Shape 2148">
            <a:extLst>
              <a:ext uri="{FF2B5EF4-FFF2-40B4-BE49-F238E27FC236}">
                <a16:creationId xmlns:a16="http://schemas.microsoft.com/office/drawing/2014/main" id="{3F4E1DCC-023C-4724-A55D-D93FE8B80963}"/>
              </a:ext>
            </a:extLst>
          </p:cNvPr>
          <p:cNvSpPr/>
          <p:nvPr/>
        </p:nvSpPr>
        <p:spPr>
          <a:xfrm>
            <a:off x="1079612" y="1078607"/>
            <a:ext cx="4761859" cy="1487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 algn="l" defTabSz="457200">
              <a:defRPr sz="1800">
                <a:solidFill>
                  <a:srgbClr val="828589"/>
                </a:solidFill>
                <a:latin typeface="STIXGeneral-Regular"/>
                <a:ea typeface="STIXGeneral-Regular"/>
                <a:cs typeface="STIXGeneral-Regular"/>
                <a:sym typeface="STIXGeneral-Regular"/>
              </a:defRPr>
            </a:lvl1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电脑蓝牙配对小车蓝牙，出现虚拟串口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调用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语言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pyserial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pyserial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模块封装了对串口的访问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/>
              <a:t>支持二进制传输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lang="en-US" altLang="zh-CN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3957"/>
      </p:ext>
    </p:extLst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1422118" y="3799172"/>
            <a:ext cx="1061829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小车舵机</a:t>
            </a:r>
          </a:p>
        </p:txBody>
      </p:sp>
      <p:sp>
        <p:nvSpPr>
          <p:cNvPr id="12" name="PA_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215962" y="1061019"/>
            <a:ext cx="6858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</p:spPr>
        <p:txBody>
          <a:bodyPr wrap="none" lIns="68580" tIns="34290" rIns="68580" bIns="34290" anchor="ctr"/>
          <a:lstStyle/>
          <a:p>
            <a:endParaRPr lang="zh-CN" altLang="en-US"/>
          </a:p>
        </p:txBody>
      </p:sp>
      <p:pic>
        <p:nvPicPr>
          <p:cNvPr id="13" name="PA_图片 6" descr="image39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lum bright="-6000" contrast="24000"/>
          </a:blip>
          <a:srcRect/>
          <a:stretch>
            <a:fillRect/>
          </a:stretch>
        </p:blipFill>
        <p:spPr bwMode="auto">
          <a:xfrm>
            <a:off x="1861041" y="725138"/>
            <a:ext cx="245656" cy="4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A_图片 6" descr="image39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lum bright="-6000" contrast="24000"/>
          </a:blip>
          <a:srcRect/>
          <a:stretch>
            <a:fillRect/>
          </a:stretch>
        </p:blipFill>
        <p:spPr bwMode="auto">
          <a:xfrm>
            <a:off x="4535996" y="736340"/>
            <a:ext cx="245656" cy="4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A_图片 6" descr="image39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>
            <a:lum bright="-6000" contrast="24000"/>
          </a:blip>
          <a:srcRect/>
          <a:stretch>
            <a:fillRect/>
          </a:stretch>
        </p:blipFill>
        <p:spPr bwMode="auto">
          <a:xfrm>
            <a:off x="7068003" y="739437"/>
            <a:ext cx="245656" cy="4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5"/>
          </p:nvPr>
        </p:nvPicPr>
        <p:blipFill>
          <a:blip r:embed="rId11" cstate="print"/>
          <a:stretch>
            <a:fillRect/>
          </a:stretch>
        </p:blipFill>
        <p:spPr>
          <a:xfrm rot="19473986">
            <a:off x="6521308" y="1305896"/>
            <a:ext cx="1214890" cy="1768680"/>
          </a:xfrm>
        </p:spPr>
      </p:pic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1" cstate="print"/>
          <a:stretch>
            <a:fillRect/>
          </a:stretch>
        </p:blipFill>
        <p:spPr>
          <a:xfrm rot="19473986">
            <a:off x="3998353" y="1305303"/>
            <a:ext cx="1214890" cy="1768680"/>
          </a:xfrm>
        </p:spPr>
      </p:pic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11" cstate="print"/>
          <a:stretch>
            <a:fillRect/>
          </a:stretch>
        </p:blipFill>
        <p:spPr>
          <a:xfrm rot="19473986">
            <a:off x="1314346" y="1291597"/>
            <a:ext cx="1214890" cy="1768680"/>
          </a:xfrm>
        </p:spPr>
      </p:pic>
      <p:sp>
        <p:nvSpPr>
          <p:cNvPr id="33" name="矩形 32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文本框 37"/>
          <p:cNvSpPr txBox="1"/>
          <p:nvPr/>
        </p:nvSpPr>
        <p:spPr>
          <a:xfrm>
            <a:off x="216310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35" name="文本框 38"/>
          <p:cNvSpPr txBox="1"/>
          <p:nvPr/>
        </p:nvSpPr>
        <p:spPr>
          <a:xfrm>
            <a:off x="265271" y="520316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98901F7-6C81-4D33-82F4-27EC3272D499}"/>
              </a:ext>
            </a:extLst>
          </p:cNvPr>
          <p:cNvSpPr/>
          <p:nvPr/>
        </p:nvSpPr>
        <p:spPr>
          <a:xfrm>
            <a:off x="235508" y="28066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STIXGeneral-Bold"/>
              </a:rPr>
              <a:t>解决其它硬件问题</a:t>
            </a:r>
          </a:p>
        </p:txBody>
      </p:sp>
      <p:sp>
        <p:nvSpPr>
          <p:cNvPr id="28" name="PA_矩形 17">
            <a:extLst>
              <a:ext uri="{FF2B5EF4-FFF2-40B4-BE49-F238E27FC236}">
                <a16:creationId xmlns:a16="http://schemas.microsoft.com/office/drawing/2014/main" id="{217ACD7C-55D4-4AAD-A98D-EDFB8F71B28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127909" y="3799172"/>
            <a:ext cx="1061829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小车蓝牙</a:t>
            </a:r>
          </a:p>
        </p:txBody>
      </p:sp>
      <p:sp>
        <p:nvSpPr>
          <p:cNvPr id="29" name="PA_矩形 17">
            <a:extLst>
              <a:ext uri="{FF2B5EF4-FFF2-40B4-BE49-F238E27FC236}">
                <a16:creationId xmlns:a16="http://schemas.microsoft.com/office/drawing/2014/main" id="{3E84AE24-9E4E-40D0-9E06-B0C589721AA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660053" y="3799172"/>
            <a:ext cx="1061829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小车电机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120246-5593-41FF-81A8-1C51144B83A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6225">
            <a:off x="1329527" y="1369359"/>
            <a:ext cx="1219748" cy="16263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332CCB-C617-490C-A5DC-BFDF29886FB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0096">
            <a:off x="6518325" y="1402517"/>
            <a:ext cx="1187482" cy="16324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6428C4-1B84-42F2-8917-3010D008672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8183" flipH="1">
            <a:off x="3932637" y="1289758"/>
            <a:ext cx="1339150" cy="178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731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0.00324 L -0.0681 -0.003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200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29167E-6 -0.00324 L -0.0681 -0.003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2000" autoRev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38889E-6 -0.00324 L -0.06806 -0.0032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 animBg="1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小车语音识别功能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7" y="2207827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 2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48828" y="26502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10809"/>
      </p:ext>
    </p:extLst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3"/>
          <p:cNvGrpSpPr/>
          <p:nvPr/>
        </p:nvGrpSpPr>
        <p:grpSpPr>
          <a:xfrm>
            <a:off x="1079332" y="837894"/>
            <a:ext cx="1071570" cy="307777"/>
            <a:chOff x="4000496" y="1428742"/>
            <a:chExt cx="1071570" cy="307682"/>
          </a:xfrm>
        </p:grpSpPr>
        <p:sp>
          <p:nvSpPr>
            <p:cNvPr id="67" name="Rectangle 66"/>
            <p:cNvSpPr/>
            <p:nvPr/>
          </p:nvSpPr>
          <p:spPr>
            <a:xfrm>
              <a:off x="4000496" y="1428742"/>
              <a:ext cx="1071570" cy="285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071934" y="1428742"/>
              <a:ext cx="689612" cy="3076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功能 </a:t>
              </a:r>
              <a:r>
                <a:rPr 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1</a:t>
              </a:r>
            </a:p>
          </p:txBody>
        </p:sp>
      </p:grpSp>
      <p:grpSp>
        <p:nvGrpSpPr>
          <p:cNvPr id="24" name="Group 85"/>
          <p:cNvGrpSpPr/>
          <p:nvPr/>
        </p:nvGrpSpPr>
        <p:grpSpPr>
          <a:xfrm>
            <a:off x="1081816" y="2418655"/>
            <a:ext cx="1071570" cy="307777"/>
            <a:chOff x="4000496" y="3325091"/>
            <a:chExt cx="1071570" cy="307682"/>
          </a:xfrm>
        </p:grpSpPr>
        <p:sp>
          <p:nvSpPr>
            <p:cNvPr id="69" name="Rectangle 68"/>
            <p:cNvSpPr/>
            <p:nvPr/>
          </p:nvSpPr>
          <p:spPr>
            <a:xfrm>
              <a:off x="4000496" y="3328986"/>
              <a:ext cx="1071570" cy="285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071934" y="3325091"/>
              <a:ext cx="689612" cy="3076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功能</a:t>
              </a:r>
              <a:r>
                <a:rPr 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2</a:t>
              </a: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D2248F70-FD42-4FCF-A52C-13468E7D78BA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2FBBCD-B1FD-46C5-9610-3A78DB6AB1B6}"/>
              </a:ext>
            </a:extLst>
          </p:cNvPr>
          <p:cNvSpPr txBox="1"/>
          <p:nvPr/>
        </p:nvSpPr>
        <p:spPr bwMode="auto">
          <a:xfrm>
            <a:off x="2472274" y="709268"/>
            <a:ext cx="2850970" cy="46180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语音口令控制小车行驶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D362FB7C-A1C7-448B-A250-761D35BC547B}"/>
              </a:ext>
            </a:extLst>
          </p:cNvPr>
          <p:cNvSpPr txBox="1"/>
          <p:nvPr/>
        </p:nvSpPr>
        <p:spPr bwMode="auto">
          <a:xfrm>
            <a:off x="2482821" y="2264624"/>
            <a:ext cx="3564396" cy="46180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小车能识别主人的语音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D125550-B126-4D2A-AFDF-6A6549F894C6}"/>
              </a:ext>
            </a:extLst>
          </p:cNvPr>
          <p:cNvSpPr txBox="1"/>
          <p:nvPr/>
        </p:nvSpPr>
        <p:spPr>
          <a:xfrm>
            <a:off x="2482821" y="1197913"/>
            <a:ext cx="4284476" cy="80792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实现技术：语音识别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语音口令：共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个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  “前进”“后退”“左转”“右转”“停车”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227C303-B0EC-487A-A0E2-0F1F96A2546E}"/>
              </a:ext>
            </a:extLst>
          </p:cNvPr>
          <p:cNvSpPr txBox="1"/>
          <p:nvPr/>
        </p:nvSpPr>
        <p:spPr>
          <a:xfrm>
            <a:off x="2484139" y="2726432"/>
            <a:ext cx="4284476" cy="561702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实现技术：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SVM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支持向量机分类，声纹识别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  <a:p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Group 85">
            <a:extLst>
              <a:ext uri="{FF2B5EF4-FFF2-40B4-BE49-F238E27FC236}">
                <a16:creationId xmlns:a16="http://schemas.microsoft.com/office/drawing/2014/main" id="{DEF9D521-D1C8-411C-BFFF-40557068E395}"/>
              </a:ext>
            </a:extLst>
          </p:cNvPr>
          <p:cNvGrpSpPr/>
          <p:nvPr/>
        </p:nvGrpSpPr>
        <p:grpSpPr>
          <a:xfrm>
            <a:off x="1086634" y="3460734"/>
            <a:ext cx="1071570" cy="307777"/>
            <a:chOff x="4000496" y="3325091"/>
            <a:chExt cx="1071570" cy="307682"/>
          </a:xfrm>
        </p:grpSpPr>
        <p:sp>
          <p:nvSpPr>
            <p:cNvPr id="14" name="Rectangle 68">
              <a:extLst>
                <a:ext uri="{FF2B5EF4-FFF2-40B4-BE49-F238E27FC236}">
                  <a16:creationId xmlns:a16="http://schemas.microsoft.com/office/drawing/2014/main" id="{B8C12CD2-C2DA-4C00-8315-EE4A66081E12}"/>
                </a:ext>
              </a:extLst>
            </p:cNvPr>
            <p:cNvSpPr/>
            <p:nvPr/>
          </p:nvSpPr>
          <p:spPr>
            <a:xfrm>
              <a:off x="4000496" y="3328986"/>
              <a:ext cx="1071570" cy="285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93E11543-F0F2-44DD-B396-D1A604A620CF}"/>
                </a:ext>
              </a:extLst>
            </p:cNvPr>
            <p:cNvSpPr/>
            <p:nvPr/>
          </p:nvSpPr>
          <p:spPr>
            <a:xfrm>
              <a:off x="4071934" y="3325091"/>
              <a:ext cx="689612" cy="3076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功能</a:t>
              </a:r>
              <a:r>
                <a:rPr lang="en-US" sz="1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3</a:t>
              </a:r>
            </a:p>
          </p:txBody>
        </p:sp>
      </p:grp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3DDC658-4081-4A03-86BA-A99CBBC3FA50}"/>
              </a:ext>
            </a:extLst>
          </p:cNvPr>
          <p:cNvSpPr txBox="1"/>
          <p:nvPr/>
        </p:nvSpPr>
        <p:spPr bwMode="auto">
          <a:xfrm>
            <a:off x="2482821" y="3383719"/>
            <a:ext cx="3564396" cy="46180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小车根据环境音作出反应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7C0EF8-275E-420E-AD60-34159777C9A6}"/>
              </a:ext>
            </a:extLst>
          </p:cNvPr>
          <p:cNvSpPr txBox="1"/>
          <p:nvPr/>
        </p:nvSpPr>
        <p:spPr>
          <a:xfrm>
            <a:off x="2482821" y="4003641"/>
            <a:ext cx="4284476" cy="80792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实现技术：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1)SVM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支持向量机分类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 </a:t>
            </a:r>
          </a:p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             2)RNN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循环神经网络分类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  <a:p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942167"/>
      </p:ext>
    </p:extLst>
  </p:cSld>
  <p:clrMapOvr>
    <a:masterClrMapping/>
  </p:clrMapOvr>
  <p:transition spd="med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CC206-6AAD-42B6-A69D-4C18E64F822D}"/>
              </a:ext>
            </a:extLst>
          </p:cNvPr>
          <p:cNvSpPr/>
          <p:nvPr/>
        </p:nvSpPr>
        <p:spPr>
          <a:xfrm>
            <a:off x="170998" y="10632"/>
            <a:ext cx="3248993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小车语音识别的功能目标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809607-D40E-4EB9-9190-05F2CC7F5A6F}"/>
              </a:ext>
            </a:extLst>
          </p:cNvPr>
          <p:cNvSpPr/>
          <p:nvPr/>
        </p:nvSpPr>
        <p:spPr>
          <a:xfrm>
            <a:off x="213018" y="59143"/>
            <a:ext cx="5331090" cy="8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实现功能</a:t>
            </a:r>
            <a:r>
              <a:rPr lang="en-US" altLang="zh-CN" sz="24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超细黑简体" panose="02000000000000000000" pitchFamily="2" charset="-122"/>
                <a:cs typeface="Times New Roman" panose="02020603050405020304" pitchFamily="18" charset="0"/>
              </a:rPr>
              <a:t>说话人识别</a:t>
            </a:r>
            <a:endParaRPr lang="en-US" altLang="zh-CN" sz="2000" b="1" kern="100" dirty="0">
              <a:solidFill>
                <a:schemeClr val="tx1">
                  <a:lumMod val="50000"/>
                  <a:lumOff val="50000"/>
                </a:schemeClr>
              </a:solidFill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DFFC2F-67F0-413A-A345-C890E0CBE72F}"/>
              </a:ext>
            </a:extLst>
          </p:cNvPr>
          <p:cNvSpPr/>
          <p:nvPr/>
        </p:nvSpPr>
        <p:spPr>
          <a:xfrm>
            <a:off x="688611" y="795619"/>
            <a:ext cx="2366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GMM</a:t>
            </a:r>
            <a:r>
              <a:rPr lang="zh-CN" altLang="en-US" dirty="0"/>
              <a:t>高斯混合模型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21" y="1350479"/>
            <a:ext cx="5786644" cy="33646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4" y="439301"/>
            <a:ext cx="4866692" cy="8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9695"/>
      </p:ext>
    </p:extLst>
  </p:cSld>
  <p:clrMapOvr>
    <a:masterClrMapping/>
  </p:clrMapOvr>
  <p:transition spd="med"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54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85251"/>
      </a:accent1>
      <a:accent2>
        <a:srgbClr val="EEE895"/>
      </a:accent2>
      <a:accent3>
        <a:srgbClr val="585251"/>
      </a:accent3>
      <a:accent4>
        <a:srgbClr val="EEE895"/>
      </a:accent4>
      <a:accent5>
        <a:srgbClr val="585251"/>
      </a:accent5>
      <a:accent6>
        <a:srgbClr val="EEE89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1919</Words>
  <Application>Microsoft Office PowerPoint</Application>
  <PresentationFormat>自定义</PresentationFormat>
  <Paragraphs>285</Paragraphs>
  <Slides>41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AgencyFB</vt:lpstr>
      <vt:lpstr>Open Sans</vt:lpstr>
      <vt:lpstr>STIXGeneral-Regular</vt:lpstr>
      <vt:lpstr>DengXian</vt:lpstr>
      <vt:lpstr>DengXian</vt:lpstr>
      <vt:lpstr>方正兰亭超细黑简体</vt:lpstr>
      <vt:lpstr>方正正黑简体</vt:lpstr>
      <vt:lpstr>宋体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lenovo</cp:lastModifiedBy>
  <cp:revision>298</cp:revision>
  <dcterms:created xsi:type="dcterms:W3CDTF">2017-06-09T15:26:00Z</dcterms:created>
  <dcterms:modified xsi:type="dcterms:W3CDTF">2018-12-27T18:56:41Z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2052-10.1.0.7023</vt:lpwstr>
  </property>
</Properties>
</file>